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a8dfab0c46a4725" /><Relationship Type="http://schemas.openxmlformats.org/officeDocument/2006/relationships/extended-properties" Target="/docProps/app.xml" Id="R660f77cf7f324cf3" /><Relationship Type="http://schemas.openxmlformats.org/officeDocument/2006/relationships/officeDocument" Target="/ppt/presentation.xml" Id="Rc1b8fa2a0de6416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74d4216277b4b42"/>
  </p:sldMasterIdLst>
  <p:notesMasterIdLst>
    <p:notesMasterId xmlns:r="http://schemas.openxmlformats.org/officeDocument/2006/relationships" r:id="R36b15fce3d8d4ea3"/>
  </p:notesMasterIdLst>
  <p:sldIdLst>
    <p:sldId xmlns:r="http://schemas.openxmlformats.org/officeDocument/2006/relationships" id="256" r:id="R497ea0d2c5964ed0"/>
    <p:sldId xmlns:r="http://schemas.openxmlformats.org/officeDocument/2006/relationships" id="257" r:id="Re4faa8c7d8cb4c9a"/>
    <p:sldId xmlns:r="http://schemas.openxmlformats.org/officeDocument/2006/relationships" id="258" r:id="Re63917a1f6bb48ec"/>
    <p:sldId xmlns:r="http://schemas.openxmlformats.org/officeDocument/2006/relationships" id="259" r:id="Rd76ae5660e504a5d"/>
    <p:sldId xmlns:r="http://schemas.openxmlformats.org/officeDocument/2006/relationships" id="260" r:id="Rdd27b3f6387e4d25"/>
    <p:sldId xmlns:r="http://schemas.openxmlformats.org/officeDocument/2006/relationships" id="261" r:id="R33f9b02a81104e54"/>
    <p:sldId xmlns:r="http://schemas.openxmlformats.org/officeDocument/2006/relationships" id="262" r:id="Rc9fcc2b221944d3a"/>
    <p:sldId xmlns:r="http://schemas.openxmlformats.org/officeDocument/2006/relationships" id="263" r:id="Rb9a5ec3308fd4c6b"/>
    <p:sldId xmlns:r="http://schemas.openxmlformats.org/officeDocument/2006/relationships" id="264" r:id="R31d63da42d4b4aea"/>
    <p:sldId xmlns:r="http://schemas.openxmlformats.org/officeDocument/2006/relationships" id="265" r:id="Raa3c74aad96d44da"/>
  </p:sldIdLst>
  <p:sldSz cx="18288000" cy="10287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bd8a461ae354507" /><Relationship Type="http://schemas.openxmlformats.org/officeDocument/2006/relationships/slideMaster" Target="/ppt/slideMasters/slideMaster1.xml" Id="Rb74d4216277b4b42" /><Relationship Type="http://schemas.openxmlformats.org/officeDocument/2006/relationships/notesMaster" Target="/ppt/notesMasters/notesMaster1.xml" Id="R36b15fce3d8d4ea3" /><Relationship Type="http://schemas.openxmlformats.org/officeDocument/2006/relationships/presProps" Target="/ppt/presProps.xml" Id="Ra1601672ff9648bd" /><Relationship Type="http://schemas.openxmlformats.org/officeDocument/2006/relationships/tableStyles" Target="/ppt/tableStyles.xml" Id="R3ad9b6d5e2704c1f" /><Relationship Type="http://schemas.openxmlformats.org/officeDocument/2006/relationships/slide" Target="/ppt/slides/slide1.xml" Id="R497ea0d2c5964ed0" /><Relationship Type="http://schemas.openxmlformats.org/officeDocument/2006/relationships/slide" Target="/ppt/slides/slide2.xml" Id="Re4faa8c7d8cb4c9a" /><Relationship Type="http://schemas.openxmlformats.org/officeDocument/2006/relationships/slide" Target="/ppt/slides/slide3.xml" Id="Re63917a1f6bb48ec" /><Relationship Type="http://schemas.openxmlformats.org/officeDocument/2006/relationships/slide" Target="/ppt/slides/slide4.xml" Id="Rd76ae5660e504a5d" /><Relationship Type="http://schemas.openxmlformats.org/officeDocument/2006/relationships/slide" Target="/ppt/slides/slide5.xml" Id="Rdd27b3f6387e4d25" /><Relationship Type="http://schemas.openxmlformats.org/officeDocument/2006/relationships/slide" Target="/ppt/slides/slide6.xml" Id="R33f9b02a81104e54" /><Relationship Type="http://schemas.openxmlformats.org/officeDocument/2006/relationships/slide" Target="/ppt/slides/slide7.xml" Id="Rc9fcc2b221944d3a" /><Relationship Type="http://schemas.openxmlformats.org/officeDocument/2006/relationships/slide" Target="/ppt/slides/slide8.xml" Id="Rb9a5ec3308fd4c6b" /><Relationship Type="http://schemas.openxmlformats.org/officeDocument/2006/relationships/slide" Target="/ppt/slides/slide9.xml" Id="R31d63da42d4b4aea" /><Relationship Type="http://schemas.openxmlformats.org/officeDocument/2006/relationships/slide" Target="/ppt/slides/slide10.xml" Id="Raa3c74aad96d44d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f3dd8f90ff34b2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9625a0279f945a0" /><Relationship Type="http://schemas.openxmlformats.org/officeDocument/2006/relationships/notesMaster" Target="/ppt/notesMasters/notesMaster1.xml" Id="Rebc015ca2f8540f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5c7e8d3939f4ebc" /><Relationship Type="http://schemas.openxmlformats.org/officeDocument/2006/relationships/notesMaster" Target="/ppt/notesMasters/notesMaster1.xml" Id="R374cb84e54564d3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8214b0cda954473" /><Relationship Type="http://schemas.openxmlformats.org/officeDocument/2006/relationships/notesMaster" Target="/ppt/notesMasters/notesMaster1.xml" Id="R5d541675b3324a1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7e0f043c4eb4903" /><Relationship Type="http://schemas.openxmlformats.org/officeDocument/2006/relationships/notesMaster" Target="/ppt/notesMasters/notesMaster1.xml" Id="Rf58f2c455eb3412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e3a8b62cb4a42d7" /><Relationship Type="http://schemas.openxmlformats.org/officeDocument/2006/relationships/notesMaster" Target="/ppt/notesMasters/notesMaster1.xml" Id="Rd859be5c2edd40d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d3b86677c7f45a5" /><Relationship Type="http://schemas.openxmlformats.org/officeDocument/2006/relationships/notesMaster" Target="/ppt/notesMasters/notesMaster1.xml" Id="Rd8a4deb2bdd149a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fd07cae37ae4504" /><Relationship Type="http://schemas.openxmlformats.org/officeDocument/2006/relationships/notesMaster" Target="/ppt/notesMasters/notesMaster1.xml" Id="Ra0457aa194284e5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94b92da2ce444c9" /><Relationship Type="http://schemas.openxmlformats.org/officeDocument/2006/relationships/notesMaster" Target="/ppt/notesMasters/notesMaster1.xml" Id="Ra24d55acb44a4b8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342c62c9346425d" /><Relationship Type="http://schemas.openxmlformats.org/officeDocument/2006/relationships/notesMaster" Target="/ppt/notesMasters/notesMaster1.xml" Id="R32c16720e6734ff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3ba7f08bbf14b1a" /><Relationship Type="http://schemas.openxmlformats.org/officeDocument/2006/relationships/notesMaster" Target="/ppt/notesMasters/notesMaster1.xml" Id="Rc9ae60a6bebc42f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supplied BK8 October 2026 proposal and Alexei’s instructions, 15 October 2026. Recommendation is proposed strategy. Website remains a review draft.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Discovery hypotheses, not verified claims about missing BK8 accounts or activity. Internal links are added to the final package. See content.json for full wording.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Sources: historical first-party Legendz.io X captures, 27, 30 and 31 August 2026. Original media preserved. Historical offers are not current promotions or BK8 offers. Execution examples, not performance ranking.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Sources: Sugar Rush v05 (12 October 2026), Gates of Olympus lightning v02 (9 October 2026). Production examples. Publication and performance are not asserted. Video links open the navigable web gallery.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Scope adapted from the supplied proposal. Identity and X are the recommended starting scope. See web #plan for dependencies. No fixed video quantities, coverage hours or staffing are committed before agreement.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Proposed sequence, dependent on access, approved scope and feedback. Working rhythm: shared calendar, agreed approvals, weekly check-ins and monthly review. Targets follow baseline.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Proposed measurement framework. No acquisition or revenue result is claimed. Native social metrics and product conversion events are separate. Source: content.json measurement plan.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supplied BK8 proposal, slide 17, October 2026. Listed rates reproduced, not newly approved terms. Original $0 content row and 5% discount require clarification. TikTok label and description differ. $13,500 is arithmetic subtotal of $5,000 + $5,000 + $3,500, before any agreed discount.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Team photos from the supplied source deck. Titles and LinkedIn destinations set by Alexei’s explicit instructions, 15 October 2026. Andy: Head of Sales and Partnerships. Alexei: Head of Growth.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This is a review proposal, not a signed service agreement. Final scope, prices and terms require written agreement. Contact address from supplied source deck.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d877b907af04981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674fd05f52a4ffc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750e3308dc24748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adfc331d47b48a8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b050a3185a346aa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339395a72fd49c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C4FD7BFA-4C8A-478A-A3D4-A15EDA68106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828800" y="3886200"/>
            <a:ext cx="14630400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7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98B10458-1FC1-447B-9B86-277DBAF70912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2743200" y="5657850"/>
            <a:ext cx="12801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E76592B8-24C7-4BAD-B98A-F8105A0029E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828800" y="4286250"/>
            <a:ext cx="146304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6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3AB7637-F837-4C6A-8295-A5A377A34DB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028700" y="800100"/>
            <a:ext cx="162306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3613D0B0-3138-4778-A4EA-F80FB0CEDD6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1028700" y="2857500"/>
            <a:ext cx="16230600" cy="6400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342900" indent="-342900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</a:lvl1pPr>
            <a:lvl2pPr marL="800100" indent="-342900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</a:lvl2pPr>
            <a:lvl3pPr marL="1257300" indent="-342900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</a:lvl3pPr>
            <a:lvl4pPr marL="1714500" indent="-342900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</a:lvl4pPr>
            <a:lvl5pPr marL="2171700" indent="-342900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</a:lvl5pPr>
            <a:lvl6pPr marL="2628900" indent="-342900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</a:lvl6pPr>
            <a:lvl7pPr marL="3086100" indent="-342900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</a:lvl7pPr>
            <a:lvl8pPr marL="3543300" indent="-342900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</a:lvl8pPr>
            <a:lvl9pPr marL="4000500" indent="-342900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7EB18EEF-ABE6-4C14-BF78-E5218DC9D28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028700" y="800100"/>
            <a:ext cx="162306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973AC994-9ADC-42E3-AB00-1F0C1C4E472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1028700" y="2857500"/>
            <a:ext cx="7543800" cy="6400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342900" indent="-342900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</a:lvl1pPr>
            <a:lvl2pPr marL="800100" indent="-342900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</a:lvl2pPr>
            <a:lvl3pPr marL="1257300" indent="-342900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</a:lvl3pPr>
            <a:lvl4pPr marL="1714500" indent="-342900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</a:lvl4pPr>
            <a:lvl5pPr marL="2171700" indent="-342900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</a:lvl5pPr>
            <a:lvl6pPr marL="2628900" indent="-342900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</a:lvl6pPr>
            <a:lvl7pPr marL="3086100" indent="-342900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</a:lvl7pPr>
            <a:lvl8pPr marL="3543300" indent="-342900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</a:lvl8pPr>
            <a:lvl9pPr marL="4000500" indent="-342900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C86A0950-9EA5-4222-A137-29C9654EFAB0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9715500" y="2857500"/>
            <a:ext cx="7543800" cy="6400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342900" indent="-342900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</a:lvl1pPr>
            <a:lvl2pPr marL="800100" indent="-342900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</a:lvl2pPr>
            <a:lvl3pPr marL="1257300" indent="-342900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</a:lvl3pPr>
            <a:lvl4pPr marL="1714500" indent="-342900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</a:lvl4pPr>
            <a:lvl5pPr marL="2171700" indent="-342900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</a:lvl5pPr>
            <a:lvl6pPr marL="2628900" indent="-342900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</a:lvl6pPr>
            <a:lvl7pPr marL="3086100" indent="-342900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</a:lvl7pPr>
            <a:lvl8pPr marL="3543300" indent="-342900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</a:lvl8pPr>
            <a:lvl9pPr marL="4000500" indent="-342900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CF1D2B1D-AB5F-4923-997D-ACEA5B137B6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028700" y="800100"/>
            <a:ext cx="162306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D47F569D-C344-47AC-A9DB-03A3D14526D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1028700" y="2857500"/>
            <a:ext cx="7543800" cy="6400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342900" indent="-342900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</a:lvl1pPr>
            <a:lvl2pPr marL="800100" indent="-342900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</a:lvl2pPr>
            <a:lvl3pPr marL="1257300" indent="-342900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</a:lvl3pPr>
            <a:lvl4pPr marL="1714500" indent="-342900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</a:lvl4pPr>
            <a:lvl5pPr marL="2171700" indent="-342900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</a:lvl5pPr>
            <a:lvl6pPr marL="2628900" indent="-342900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</a:lvl6pPr>
            <a:lvl7pPr marL="3086100" indent="-342900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</a:lvl7pPr>
            <a:lvl8pPr marL="3543300" indent="-342900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</a:lvl8pPr>
            <a:lvl9pPr marL="4000500" indent="-342900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d4eac14f06a4579" /><Relationship Type="http://schemas.openxmlformats.org/officeDocument/2006/relationships/slideLayout" Target="/ppt/slideLayouts/slideLayout1.xml" Id="Rad1b3795355c4d7e" /><Relationship Type="http://schemas.openxmlformats.org/officeDocument/2006/relationships/slideLayout" Target="/ppt/slideLayouts/slideLayout2.xml" Id="R5740ad34973f4b75" /><Relationship Type="http://schemas.openxmlformats.org/officeDocument/2006/relationships/slideLayout" Target="/ppt/slideLayouts/slideLayout3.xml" Id="Rd0628ed85ea445e7" /><Relationship Type="http://schemas.openxmlformats.org/officeDocument/2006/relationships/slideLayout" Target="/ppt/slideLayouts/slideLayout4.xml" Id="R2bfbd16a56ff4b32" /><Relationship Type="http://schemas.openxmlformats.org/officeDocument/2006/relationships/slideLayout" Target="/ppt/slideLayouts/slideLayout5.xml" Id="R13315d5f8c9a46a1" /><Relationship Type="http://schemas.openxmlformats.org/officeDocument/2006/relationships/slideLayout" Target="/ppt/slideLayouts/slideLayout6.xml" Id="Rc5cab6bff9874c8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d1b3795355c4d7e"/>
    <p:sldLayoutId xmlns:r="http://schemas.openxmlformats.org/officeDocument/2006/relationships" id="2147483650" r:id="R5740ad34973f4b75"/>
    <p:sldLayoutId xmlns:r="http://schemas.openxmlformats.org/officeDocument/2006/relationships" id="2147483651" r:id="Rd0628ed85ea445e7"/>
    <p:sldLayoutId xmlns:r="http://schemas.openxmlformats.org/officeDocument/2006/relationships" id="2147483652" r:id="R2bfbd16a56ff4b32"/>
    <p:sldLayoutId xmlns:r="http://schemas.openxmlformats.org/officeDocument/2006/relationships" id="2147483653" r:id="R13315d5f8c9a46a1"/>
    <p:sldLayoutId xmlns:r="http://schemas.openxmlformats.org/officeDocument/2006/relationships" id="2147483654" r:id="Rc5cab6bff9874c8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0fe7fe1d1b534755" /><ns0:Relationship Type="http://schemas.openxmlformats.org/officeDocument/2006/relationships/image" Target="/ppt/media/image.png" Id="R308d9b3636b34169" /><ns0:Relationship Type="http://schemas.openxmlformats.org/officeDocument/2006/relationships/hyperlink" Target="https://m3ta-bk8-proposal.sarutobicgg.chatgpt.site" TargetMode="External" Id="R3d8404cce7b74d39" /><ns0:Relationship Type="http://schemas.openxmlformats.org/officeDocument/2006/relationships/hyperlink" Target="https://m3ta-bk8-proposal.sarutobicgg.chatgpt.site#overview" TargetMode="External" Id="R23dcc73e887941c9" /><ns0:Relationship Type="http://schemas.openxmlformats.org/officeDocument/2006/relationships/notesSlide" Target="/ppt/notesSlides/notesSlide1.xml" Id="Rfe42e6b1f2f44f07" /><ns0:Relationship Id="rIdBK8Contents" Type="http://schemas.openxmlformats.org/officeDocument/2006/relationships/slide" Target="slide2.xml" /></ns0:Relationships>
</file>

<file path=ppt/slides/_rels/slide2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5cbc22e9f2d94a18" /><ns0:Relationship Type="http://schemas.openxmlformats.org/officeDocument/2006/relationships/hyperlink" Target="https://m3ta-bk8-proposal.sarutobicgg.chatgpt.site#opportunity" TargetMode="External" Id="R1f1045dfae55467e" /><ns0:Relationship Type="http://schemas.openxmlformats.org/officeDocument/2006/relationships/notesSlide" Target="/ppt/notesSlides/notesSlide2.xml" Id="Reae636f6f2df4064" /><ns0:Relationship Id="rIdBK8Contents" Type="http://schemas.openxmlformats.org/officeDocument/2006/relationships/slide" Target="slide2.xml" /></ns0:Relationships>
</file>

<file path=ppt/slides/_rels/slide3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9693d8c01ec6409b" /><ns0:Relationship Type="http://schemas.openxmlformats.org/officeDocument/2006/relationships/image" Target="/ppt/media/image2.png" Id="R3731d2de5d54424b" /><ns0:Relationship Type="http://schemas.openxmlformats.org/officeDocument/2006/relationships/image" Target="/ppt/media/image3.png" Id="R09b75fa175764e3f" /><ns0:Relationship Type="http://schemas.openxmlformats.org/officeDocument/2006/relationships/image" Target="/ppt/media/image4.png" Id="R3ec8d8774a1a43fb" /><ns0:Relationship Type="http://schemas.openxmlformats.org/officeDocument/2006/relationships/hyperlink" Target="https://m3ta-bk8-proposal.sarutobicgg.chatgpt.site#work" TargetMode="External" Id="R84d6da772c85447f" /><ns0:Relationship Type="http://schemas.openxmlformats.org/officeDocument/2006/relationships/notesSlide" Target="/ppt/notesSlides/notesSlide3.xml" Id="R613b0ff2d59f4d76" /><ns0:Relationship Id="rIdBK8Contents" Type="http://schemas.openxmlformats.org/officeDocument/2006/relationships/slide" Target="slide2.xml" /></ns0:Relationships>
</file>

<file path=ppt/slides/_rels/slide4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f3576a790b8d422e" /><ns0:Relationship Type="http://schemas.openxmlformats.org/officeDocument/2006/relationships/image" Target="/ppt/media/image.jpeg" Id="Rb1a9efcb8bd44250" /><ns0:Relationship Type="http://schemas.openxmlformats.org/officeDocument/2006/relationships/image" Target="/ppt/media/image2.jpeg" Id="R3c655663a15644fa" /><ns0:Relationship Type="http://schemas.openxmlformats.org/officeDocument/2006/relationships/hyperlink" Target="https://m3ta-bk8-proposal.sarutobicgg.chatgpt.site#work" TargetMode="External" Id="Rf17ccec3075e491b" /><ns0:Relationship Type="http://schemas.openxmlformats.org/officeDocument/2006/relationships/hyperlink" Target="https://m3ta-bk8-proposal.sarutobicgg.chatgpt.site#work" TargetMode="External" Id="R57a81265090c43b9" /><ns0:Relationship Type="http://schemas.openxmlformats.org/officeDocument/2006/relationships/notesSlide" Target="/ppt/notesSlides/notesSlide4.xml" Id="Rca0176a6ce2d4e8e" /><ns0:Relationship Id="rIdBK8Image0" Type="http://schemas.openxmlformats.org/officeDocument/2006/relationships/hyperlink" Target="https://m3ta-bk8-proposal.sarutobicgg.chatgpt.site#work" TargetMode="External" /><ns0:Relationship Id="rIdBK8Image1" Type="http://schemas.openxmlformats.org/officeDocument/2006/relationships/hyperlink" Target="https://m3ta-bk8-proposal.sarutobicgg.chatgpt.site#work" TargetMode="External" /><ns0:Relationship Id="rIdBK8Contents" Type="http://schemas.openxmlformats.org/officeDocument/2006/relationships/slide" Target="slide2.xml" /></ns0:Relationships>
</file>

<file path=ppt/slides/_rels/slide5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2ffcd35e94614e04" /><ns0:Relationship Type="http://schemas.openxmlformats.org/officeDocument/2006/relationships/hyperlink" Target="https://m3ta-bk8-proposal.sarutobicgg.chatgpt.site#plan" TargetMode="External" Id="R6c1586de37d54c2e" /><ns0:Relationship Type="http://schemas.openxmlformats.org/officeDocument/2006/relationships/notesSlide" Target="/ppt/notesSlides/notesSlide5.xml" Id="Rc35f10fca5504113" /><ns0:Relationship Id="rIdBK8Contents" Type="http://schemas.openxmlformats.org/officeDocument/2006/relationships/slide" Target="slide2.xml" /></ns0:Relationships>
</file>

<file path=ppt/slides/_rels/slide6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da0c19cc311841b4" /><ns0:Relationship Type="http://schemas.openxmlformats.org/officeDocument/2006/relationships/hyperlink" Target="https://m3ta-bk8-proposal.sarutobicgg.chatgpt.site#roadmap" TargetMode="External" Id="R24e184e5adc24043" /><ns0:Relationship Type="http://schemas.openxmlformats.org/officeDocument/2006/relationships/notesSlide" Target="/ppt/notesSlides/notesSlide6.xml" Id="R9c1533d7d26c4465" /><ns0:Relationship Id="rIdBK8Contents" Type="http://schemas.openxmlformats.org/officeDocument/2006/relationships/slide" Target="slide2.xml" /></ns0:Relationships>
</file>

<file path=ppt/slides/_rels/slide7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eff51aec30c34899" /><ns0:Relationship Type="http://schemas.openxmlformats.org/officeDocument/2006/relationships/hyperlink" Target="https://m3ta-bk8-proposal.sarutobicgg.chatgpt.site#measurement" TargetMode="External" Id="R6cabfd2b0b54453a" /><ns0:Relationship Type="http://schemas.openxmlformats.org/officeDocument/2006/relationships/notesSlide" Target="/ppt/notesSlides/notesSlide7.xml" Id="Rbaba1906e95f417b" /><ns0:Relationship Id="rIdBK8Contents" Type="http://schemas.openxmlformats.org/officeDocument/2006/relationships/slide" Target="slide2.xml" /></ns0:Relationships>
</file>

<file path=ppt/slides/_rels/slide8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b91ad601b737422e" /><ns0:Relationship Type="http://schemas.openxmlformats.org/officeDocument/2006/relationships/hyperlink" Target="https://m3ta-bk8-proposal.sarutobicgg.chatgpt.site#investment" TargetMode="External" Id="R19504d1f3c17426d" /><ns0:Relationship Type="http://schemas.openxmlformats.org/officeDocument/2006/relationships/notesSlide" Target="/ppt/notesSlides/notesSlide8.xml" Id="Rb3e1a9d071f6456c" /><ns0:Relationship Id="rIdBK8Contents" Type="http://schemas.openxmlformats.org/officeDocument/2006/relationships/slide" Target="slide2.xml" /></ns0:Relationships>
</file>

<file path=ppt/slides/_rels/slide9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8d80c43dfa754868" /><ns0:Relationship Type="http://schemas.openxmlformats.org/officeDocument/2006/relationships/image" Target="/ppt/media/image3.jpeg" Id="Raae2d481d92d4eaf" /><ns0:Relationship Type="http://schemas.openxmlformats.org/officeDocument/2006/relationships/image" Target="/ppt/media/image5.png" Id="R64042c221a3849fd" /><ns0:Relationship Type="http://schemas.openxmlformats.org/officeDocument/2006/relationships/hyperlink" Target="https://www.linkedin.com/in/alec-ramirez1/" TargetMode="External" Id="R7f2beff34cdd4e52" /><ns0:Relationship Type="http://schemas.openxmlformats.org/officeDocument/2006/relationships/image" Target="/ppt/media/image4.jpeg" Id="R2976d5fa515f4855" /><ns0:Relationship Type="http://schemas.openxmlformats.org/officeDocument/2006/relationships/image" Target="/ppt/media/image6.png" Id="R8daf5493f11543d7" /><ns0:Relationship Type="http://schemas.openxmlformats.org/officeDocument/2006/relationships/hyperlink" Target="https://www.linkedin.com/in/andy-k-1238583b/" TargetMode="External" Id="R6224ebf5a9eb4b2b" /><ns0:Relationship Type="http://schemas.openxmlformats.org/officeDocument/2006/relationships/image" Target="/ppt/media/image5.jpeg" Id="R57675f1738e24d74" /><ns0:Relationship Type="http://schemas.openxmlformats.org/officeDocument/2006/relationships/image" Target="/ppt/media/image7.png" Id="R55f64656c6464005" /><ns0:Relationship Type="http://schemas.openxmlformats.org/officeDocument/2006/relationships/hyperlink" Target="https://www.linkedin.com/in/alexeiudall/" TargetMode="External" Id="Rd01a9feced894e2a" /><ns0:Relationship Type="http://schemas.openxmlformats.org/officeDocument/2006/relationships/hyperlink" Target="https://m3ta-bk8-proposal.sarutobicgg.chatgpt.site#team" TargetMode="External" Id="Re68787602c8240de" /><ns0:Relationship Type="http://schemas.openxmlformats.org/officeDocument/2006/relationships/notesSlide" Target="/ppt/notesSlides/notesSlide9.xml" Id="R32ba18274077418a" /><ns0:Relationship Id="rIdBK8Image1" Type="http://schemas.openxmlformats.org/officeDocument/2006/relationships/hyperlink" Target="https://www.linkedin.com/in/alec-ramirez1/" TargetMode="External" /><ns0:Relationship Id="rIdBK8Image3" Type="http://schemas.openxmlformats.org/officeDocument/2006/relationships/hyperlink" Target="https://www.linkedin.com/in/andy-k-1238583b/" TargetMode="External" /><ns0:Relationship Id="rIdBK8Image5" Type="http://schemas.openxmlformats.org/officeDocument/2006/relationships/hyperlink" Target="https://www.linkedin.com/in/alexeiudall/" TargetMode="External" /><ns0:Relationship Id="rIdBK8Contents" Type="http://schemas.openxmlformats.org/officeDocument/2006/relationships/slide" Target="slide2.xml" /></ns0:Relationships>
</file>

<file path=ppt/slides/_rels/slide10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d3a20fdc75b54e99" /><ns0:Relationship Type="http://schemas.openxmlformats.org/officeDocument/2006/relationships/hyperlink" Target="mailto:alec@m3tamedia.io?subject=BK8%20proposal%20scope" TargetMode="External" Id="R898e93bf39424140" /><ns0:Relationship Type="http://schemas.openxmlformats.org/officeDocument/2006/relationships/hyperlink" Target="https://m3ta-bk8-proposal.sarutobicgg.chatgpt.site" TargetMode="External" Id="R4cb2529e980d4a1d" /><ns0:Relationship Type="http://schemas.openxmlformats.org/officeDocument/2006/relationships/hyperlink" Target="https://m3ta-bk8-proposal.sarutobicgg.chatgpt.site#next" TargetMode="External" Id="R3d893c0d5496495d" /><ns0:Relationship Type="http://schemas.openxmlformats.org/officeDocument/2006/relationships/notesSlide" Target="/ppt/notesSlides/notesSlide10.xml" Id="R12637ec1df08458c" /><ns0:Relationship Id="rIdBK8Contents" Type="http://schemas.openxmlformats.org/officeDocument/2006/relationships/slide" Target="slide2.xml" /></ns0:Relationships>
</file>

<file path=ppt/slides/slide1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070816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10" name="BK8 × M3TA MEDIA">
            <a:extLst>
              <a:ext uri="{FF2B5EF4-FFF2-40B4-BE49-F238E27FC236}">
                <ns2:creationId id="{9C78A9D4-6689-46A9-A9B3-BE38EA3AC197}"/>
              </a:ext>
            </a:extLst>
          </p:cNvPr>
          <p:cNvSpPr>
            <a:spLocks noGrp="1"/>
          </p:cNvSpPr>
          <p:nvPr/>
        </p:nvSpPr>
        <p:spPr>
          <a:xfrm>
            <a:off x="857250" y="1504950"/>
            <a:ext cx="11430000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250" b="0">
                <a:solidFill>
                  <a:srgbClr val="8B99F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250" b="0">
                <a:solidFill>
                  <a:srgbClr val="8B99FF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8B99FF"/>
                </a:solidFill>
                <a:latin typeface="Arial"/>
                <a:ea typeface="Arial"/>
                <a:cs typeface="Arial"/>
              </a:rPr>
              <a:t>BK8 × M3TA MEDIA</a:t>
            </a:r>
          </a:p>
        </p:txBody>
      </p:sp>
      <p:sp>
        <p:nvSpPr>
          <p:cNvPr id="2" name="A CLEARER ROUTE&#10;FROM SOCIAL&#10;TO PLAYER.">
            <a:extLst>
              <a:ext uri="{FF2B5EF4-FFF2-40B4-BE49-F238E27FC236}">
                <ns2:creationId id="{1859DB15-470B-482D-97A2-DB1A48714853}"/>
              </a:ext>
            </a:extLst>
          </p:cNvPr>
          <p:cNvSpPr>
            <a:spLocks noGrp="1"/>
          </p:cNvSpPr>
          <p:nvPr/>
        </p:nvSpPr>
        <p:spPr>
          <a:xfrm>
            <a:off x="857250" y="2476500"/>
            <a:ext cx="14287500" cy="3524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7125" b="1">
                <a:solidFill>
                  <a:srgbClr val="D5DCFF"/>
                </a:solidFill>
                <a:latin typeface="Arial Black"/>
                <a:ea typeface="Arial Black"/>
                <a:cs typeface="Arial Black"/>
              </a:defRPr>
            </a:defPPr>
          </a:lstStyle>
          <a:p>
            <a:pPr>
              <a:defRPr sz="7125" b="1">
                <a:solidFill>
                  <a:srgbClr val="D5DCFF"/>
                </a:solidFill>
                <a:latin typeface="Arial Black"/>
                <a:ea typeface="Arial Black"/>
                <a:cs typeface="Arial Black"/>
              </a:defRPr>
            </a:pPr>
            <a:r>
              <a:rPr sz="7125" b="1">
                <a:solidFill>
                  <a:srgbClr val="D5DCFF"/>
                </a:solidFill>
                <a:latin typeface="Arial Black"/>
                <a:ea typeface="Arial Black"/>
                <a:cs typeface="Arial Black"/>
              </a:rPr>
              <a:t>A CLEARER ROUTE</a:t>
            </a:r>
          </a:p>
          <a:p>
            <a:pPr>
              <a:defRPr sz="7125" b="1">
                <a:solidFill>
                  <a:srgbClr val="D5DCFF"/>
                </a:solidFill>
                <a:latin typeface="Arial Black"/>
                <a:ea typeface="Arial Black"/>
                <a:cs typeface="Arial Black"/>
              </a:defRPr>
            </a:pPr>
            <a:r>
              <a:rPr sz="7125" b="1">
                <a:solidFill>
                  <a:srgbClr val="D5DCFF"/>
                </a:solidFill>
                <a:latin typeface="Arial Black"/>
                <a:ea typeface="Arial Black"/>
                <a:cs typeface="Arial Black"/>
              </a:rPr>
              <a:t>FROM SOCIAL</a:t>
            </a:r>
          </a:p>
          <a:p>
            <a:pPr>
              <a:defRPr sz="7125" b="1">
                <a:solidFill>
                  <a:srgbClr val="D5DCFF"/>
                </a:solidFill>
                <a:latin typeface="Arial Black"/>
                <a:ea typeface="Arial Black"/>
                <a:cs typeface="Arial Black"/>
              </a:defRPr>
            </a:pPr>
            <a:r>
              <a:rPr sz="7125" b="1">
                <a:solidFill>
                  <a:srgbClr val="D5DCFF"/>
                </a:solidFill>
                <a:latin typeface="Arial Black"/>
                <a:ea typeface="Arial Black"/>
                <a:cs typeface="Arial Black"/>
              </a:rPr>
              <a:t>TO PLAYER.</a:t>
            </a:r>
          </a:p>
        </p:txBody>
      </p:sp>
      <p:sp>
        <p:nvSpPr>
          <p:cNvPr id="3" name="Start with a consistent identity and an X programme built ar">
            <a:extLst>
              <a:ext uri="{FF2B5EF4-FFF2-40B4-BE49-F238E27FC236}">
                <ns2:creationId id="{82346429-17E1-46FA-8879-9D23819A895B}"/>
              </a:ext>
            </a:extLst>
          </p:cNvPr>
          <p:cNvSpPr>
            <a:spLocks noGrp="1"/>
          </p:cNvSpPr>
          <p:nvPr/>
        </p:nvSpPr>
        <p:spPr>
          <a:xfrm>
            <a:off x="904875" y="6286500"/>
            <a:ext cx="12858750" cy="1714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625" b="0">
                <a:solidFill>
                  <a:srgbClr val="D5DCF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625" b="0">
                <a:solidFill>
                  <a:srgbClr val="D5DCFF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D5DCFF"/>
                </a:solidFill>
                <a:latin typeface="Arial"/>
                <a:ea typeface="Arial"/>
                <a:cs typeface="Arial"/>
              </a:rPr>
              <a:t>Start with a consistent identity and an X programme built around BK8’s priority audience. Establish the baseline, test the content, then add channels where the evidence supports them.</a:t>
            </a:r>
          </a:p>
        </p:txBody>
      </p:sp>
      <p:pic>
        <p:nvPicPr>
          <p:cNvPr id="4" name="">
            <a:extLst>
              <a:ext uri="{FF2B5EF4-FFF2-40B4-BE49-F238E27FC236}">
                <ns2:creationId id="{D2DADA5E-0008-4C5F-921B-E736E3B24F95}"/>
              </a:ext>
            </a:extLst>
          </p:cNvPr>
          <p:cNvPicPr>
            <a:picLocks noChangeAspect="1"/>
          </p:cNvPicPr>
          <p:nvPr/>
        </p:nvPicPr>
        <p:blipFill>
          <a:blip r:embed="R308d9b3636b34169"/>
          <a:stretch/>
        </p:blipFill>
        <p:spPr>
          <a:xfrm>
            <a:off x="14573250" y="1150144"/>
            <a:ext cx="2571750" cy="1414463"/>
          </a:xfrm>
          <a:prstGeom prst="rect">
            <a:avLst/>
          </a:prstGeom>
        </p:spPr>
      </p:pic>
      <p:sp>
        <p:nvSpPr>
          <p:cNvPr id="5" name="Explore the full navigable proposal">
            <a:extLst>
              <a:ext uri="{FF2B5EF4-FFF2-40B4-BE49-F238E27FC236}">
                <ns2:creationId id="{252C2CDB-B41A-45CA-A434-6154493342FC}"/>
              </a:ext>
            </a:extLst>
          </p:cNvPr>
          <p:cNvSpPr>
            <a:spLocks noGrp="1"/>
          </p:cNvSpPr>
          <p:nvPr/>
        </p:nvSpPr>
        <p:spPr>
          <a:xfrm>
            <a:off x="904875" y="8572500"/>
            <a:ext cx="114300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025" b="0">
                <a:solidFill>
                  <a:srgbClr val="8B99F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025" b="0">
                <a:solidFill>
                  <a:srgbClr val="8B99FF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8B99FF"/>
                </a:solidFill>
                <a:latin typeface="Arial"/>
                <a:ea typeface="Arial"/>
                <a:cs typeface="Arial"/>
                <a:hlinkClick r:id="R3d8404cce7b74d39"/>
              </a:rPr>
              <a:t>Explore the full navigable proposal</a:t>
            </a:r>
          </a:p>
        </p:txBody>
      </p:sp>
      <p:sp>
        <p:nvSpPr>
          <p:cNvPr id="6" name="M3TA MEDIA / BK8">
            <a:extLst>
              <a:ext uri="{FF2B5EF4-FFF2-40B4-BE49-F238E27FC236}">
                <ns2:creationId id="{778771F9-0C8B-4E0B-8640-8F3D69EBF4F0}"/>
              </a:ext>
            </a:extLst>
          </p:cNvPr>
          <p:cNvSpPr>
            <a:spLocks noGrp="1"/>
          </p:cNvSpPr>
          <p:nvPr/>
        </p:nvSpPr>
        <p:spPr>
          <a:xfrm>
            <a:off x="857250" y="9696450"/>
            <a:ext cx="409575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A0A8C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350" b="0">
                <a:solidFill>
                  <a:srgbClr val="A0A8C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A0A8CF"/>
                </a:solidFill>
                <a:latin typeface="Arial"/>
                <a:ea typeface="Arial"/>
                <a:cs typeface="Arial"/>
              </a:rPr>
              <a:t>M3TA MEDIA / BK8</a:t>
            </a:r>
          </a:p>
        </p:txBody>
      </p:sp>
      <p:sp>
        <p:nvSpPr>
          <p:cNvPr id="7" name="01 / 10">
            <a:extLst>
              <a:ext uri="{FF2B5EF4-FFF2-40B4-BE49-F238E27FC236}">
                <ns2:creationId id="{B1784196-74F6-4C40-8DBF-9407FD8D11B2}"/>
              </a:ext>
            </a:extLst>
          </p:cNvPr>
          <p:cNvSpPr>
            <a:spLocks noGrp="1"/>
          </p:cNvSpPr>
          <p:nvPr/>
        </p:nvSpPr>
        <p:spPr>
          <a:xfrm>
            <a:off x="16097250" y="9696450"/>
            <a:ext cx="133350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A0A8C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350" b="0">
                <a:solidFill>
                  <a:srgbClr val="A0A8C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A0A8CF"/>
                </a:solidFill>
                <a:latin typeface="Arial"/>
                <a:ea typeface="Arial"/>
                <a:cs typeface="Arial"/>
              </a:rPr>
              <a:t>01 / 10</a:t>
            </a:r>
          </a:p>
        </p:txBody>
      </p:sp>
      <p:sp>
        <p:nvSpPr>
          <p:cNvPr id="8" name="Web proposal">
            <a:extLst>
              <a:ext uri="{FF2B5EF4-FFF2-40B4-BE49-F238E27FC236}">
                <ns2:creationId id="{C8902A80-535F-402F-B516-63BB52D612BD}"/>
              </a:ext>
            </a:extLst>
          </p:cNvPr>
          <p:cNvSpPr>
            <a:spLocks noGrp="1"/>
          </p:cNvSpPr>
          <p:nvPr/>
        </p:nvSpPr>
        <p:spPr>
          <a:xfrm>
            <a:off x="13620750" y="9696450"/>
            <a:ext cx="200025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8B99F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350" b="0">
                <a:solidFill>
                  <a:srgbClr val="8B99F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8B99FF"/>
                </a:solidFill>
                <a:latin typeface="Arial"/>
                <a:ea typeface="Arial"/>
                <a:cs typeface="Arial"/>
                <a:hlinkClick r:id="R23dcc73e887941c9"/>
              </a:rPr>
              <a:t>Web proposal</a:t>
            </a:r>
          </a:p>
        </p:txBody>
      </p:sp>
      <p:sp>
        <p:nvSpPr>
          <p:cNvPr id="9" name="Review draft · 15 October 2026">
            <a:extLst>
              <a:ext uri="{FF2B5EF4-FFF2-40B4-BE49-F238E27FC236}">
                <ns2:creationId id="{4D2F519D-E878-438A-A096-CB1F3A71ECBD}"/>
              </a:ext>
            </a:extLst>
          </p:cNvPr>
          <p:cNvSpPr>
            <a:spLocks noGrp="1"/>
          </p:cNvSpPr>
          <p:nvPr/>
        </p:nvSpPr>
        <p:spPr>
          <a:xfrm>
            <a:off x="857250" y="609600"/>
            <a:ext cx="666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A0A8C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350" b="0">
                <a:solidFill>
                  <a:srgbClr val="A0A8C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A0A8CF"/>
                </a:solidFill>
                <a:latin typeface="Arial"/>
                <a:ea typeface="Arial"/>
                <a:cs typeface="Arial"/>
              </a:rPr>
              <a:t>Review draft · 15 October 2026</a:t>
            </a:r>
          </a:p>
        </p:txBody>
      </p:sp>
      <p:sp>
        <p:nvSpPr>
          <p:cNvPr id="9901" name="Contents navigation"/>
          <p:cNvSpPr/>
          <p:nvPr/>
        </p:nvSpPr>
        <p:spPr>
          <a:xfrm>
            <a:off x="10763250" y="9696450"/>
            <a:ext cx="1905000" cy="266700"/>
          </a:xfrm>
          <a:prstGeom prst="rect">
            <a:avLst/>
          </a:prstGeom>
          <a:noFill/>
        </p:spPr>
        <p:txBody>
          <a:bodyPr lIns="0" rIns="0" tIns="0" bIns="0"/>
          <a:lstStyle/>
          <a:p>
            <a:r>
              <a:rPr sz="1350">
                <a:solidFill>
                  <a:srgbClr val="8B99FF"/>
                </a:solidFill>
                <a:latin typeface="Arial"/>
                <a:hlinkClick r:id="rIdBK8Contents" action="ppaction://hlinksldjump"/>
              </a:rPr>
              <a:t>Contents</a:t>
            </a:r>
          </a:p>
        </p:txBody>
      </p:sp>
    </p:spTree>
    <p:extLst>
      <p:ext uri="{BB962C8B-B14F-4D97-AF65-F5344CB8AC3E}">
        <ns4:creationId val="643769381"/>
      </p:ext>
    </p:extLst>
  </p:cSld>
</p:sld>
</file>

<file path=ppt/slides/slide2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F0F1F7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16" name="ONE CONNECTED GROWTH PROGRAMME">
            <a:extLst>
              <a:ext uri="{FF2B5EF4-FFF2-40B4-BE49-F238E27FC236}">
                <ns2:creationId id="{E80B6514-912A-48EC-8D1D-B7EAD80189F2}"/>
              </a:ext>
            </a:extLst>
          </p:cNvPr>
          <p:cNvSpPr>
            <a:spLocks noGrp="1"/>
          </p:cNvSpPr>
          <p:nvPr/>
        </p:nvSpPr>
        <p:spPr>
          <a:xfrm>
            <a:off x="857250" y="1219200"/>
            <a:ext cx="16192500" cy="1619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4575" b="1">
                <a:solidFill>
                  <a:srgbClr val="070816"/>
                </a:solidFill>
                <a:latin typeface="Arial Black"/>
                <a:ea typeface="Arial Black"/>
                <a:cs typeface="Arial Black"/>
              </a:defRPr>
            </a:defPPr>
          </a:lstStyle>
          <a:p>
            <a:pPr>
              <a:defRPr sz="4575" b="1">
                <a:solidFill>
                  <a:srgbClr val="070816"/>
                </a:solidFill>
                <a:latin typeface="Arial Black"/>
                <a:ea typeface="Arial Black"/>
                <a:cs typeface="Arial Black"/>
              </a:defRPr>
            </a:pPr>
            <a:r>
              <a:rPr sz="4575" b="1">
                <a:solidFill>
                  <a:srgbClr val="070816"/>
                </a:solidFill>
                <a:latin typeface="Arial Black"/>
                <a:ea typeface="Arial Black"/>
                <a:cs typeface="Arial Black"/>
              </a:rPr>
              <a:t>ONE CONNECTED GROWTH PROGRAMME</a:t>
            </a:r>
          </a:p>
        </p:txBody>
      </p:sp>
      <p:sp>
        <p:nvSpPr>
          <p:cNvPr id="2" name="01">
            <a:extLst>
              <a:ext uri="{FF2B5EF4-FFF2-40B4-BE49-F238E27FC236}">
                <ns2:creationId id="{6B0DA02A-BB08-4862-B831-BB188C7E7CCC}"/>
              </a:ext>
            </a:extLst>
          </p:cNvPr>
          <p:cNvSpPr>
            <a:spLocks noGrp="1"/>
          </p:cNvSpPr>
          <p:nvPr/>
        </p:nvSpPr>
        <p:spPr>
          <a:xfrm>
            <a:off x="857250" y="3190875"/>
            <a:ext cx="9525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3000" b="1">
                <a:solidFill>
                  <a:srgbClr val="2E3BFF"/>
                </a:solidFill>
                <a:latin typeface="Arial Black"/>
                <a:ea typeface="Arial Black"/>
                <a:cs typeface="Arial Black"/>
              </a:defRPr>
            </a:defPPr>
          </a:lstStyle>
          <a:p>
            <a:pPr>
              <a:defRPr sz="3000" b="1">
                <a:solidFill>
                  <a:srgbClr val="2E3BFF"/>
                </a:solidFill>
                <a:latin typeface="Arial Black"/>
                <a:ea typeface="Arial Black"/>
                <a:cs typeface="Arial Black"/>
              </a:defRPr>
            </a:pPr>
            <a:r>
              <a:rPr sz="3000" b="1">
                <a:solidFill>
                  <a:srgbClr val="2E3BFF"/>
                </a:solidFill>
                <a:latin typeface="Arial Black"/>
                <a:ea typeface="Arial Black"/>
                <a:cs typeface="Arial Black"/>
              </a:rPr>
              <a:t>01</a:t>
            </a:r>
          </a:p>
        </p:txBody>
      </p:sp>
      <p:sp>
        <p:nvSpPr>
          <p:cNvPr id="3" name="Give the feed a recognisable identity">
            <a:extLst>
              <a:ext uri="{FF2B5EF4-FFF2-40B4-BE49-F238E27FC236}">
                <ns2:creationId id="{802D191D-70E1-40E3-BFC1-5658EC0E3B41}"/>
              </a:ext>
            </a:extLst>
          </p:cNvPr>
          <p:cNvSpPr>
            <a:spLocks noGrp="1"/>
          </p:cNvSpPr>
          <p:nvPr/>
        </p:nvSpPr>
        <p:spPr>
          <a:xfrm>
            <a:off x="2286000" y="3190875"/>
            <a:ext cx="1400175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850" b="1">
                <a:solidFill>
                  <a:srgbClr val="070816"/>
                </a:solidFill>
                <a:latin typeface="Arial Black"/>
                <a:ea typeface="Arial Black"/>
                <a:cs typeface="Arial Black"/>
              </a:defRPr>
            </a:defPPr>
          </a:lstStyle>
          <a:p>
            <a:pPr>
              <a:defRPr sz="2850" b="1">
                <a:solidFill>
                  <a:srgbClr val="070816"/>
                </a:solidFill>
                <a:latin typeface="Arial Black"/>
                <a:ea typeface="Arial Black"/>
                <a:cs typeface="Arial Black"/>
              </a:defRPr>
            </a:pPr>
            <a:r>
              <a:rPr sz="2850" b="1">
                <a:solidFill>
                  <a:srgbClr val="070816"/>
                </a:solidFill>
                <a:latin typeface="Arial Black"/>
                <a:ea typeface="Arial Black"/>
                <a:cs typeface="Arial Black"/>
              </a:rPr>
              <a:t>Give the feed a recognisable identity</a:t>
            </a:r>
          </a:p>
        </p:txBody>
      </p:sp>
      <p:sp>
        <p:nvSpPr>
          <p:cNvPr id="4" name="Build a small set of repeatable formats around BK8’s approve">
            <a:extLst>
              <a:ext uri="{FF2B5EF4-FFF2-40B4-BE49-F238E27FC236}">
                <ns2:creationId id="{28CADF91-462B-447E-BA8F-4332867F767B}"/>
              </a:ext>
            </a:extLst>
          </p:cNvPr>
          <p:cNvSpPr>
            <a:spLocks noGrp="1"/>
          </p:cNvSpPr>
          <p:nvPr/>
        </p:nvSpPr>
        <p:spPr>
          <a:xfrm>
            <a:off x="2286000" y="3857625"/>
            <a:ext cx="13525500" cy="1000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175" b="0">
                <a:solidFill>
                  <a:srgbClr val="4A5170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175" b="0">
                <a:solidFill>
                  <a:srgbClr val="4A5170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4A5170"/>
                </a:solidFill>
                <a:latin typeface="Arial"/>
                <a:ea typeface="Arial"/>
                <a:cs typeface="Arial"/>
              </a:rPr>
              <a:t>Build a small set of repeatable formats around BK8’s approved brand assets. Match-day posts, product stories and community prompts should feel connected while giving each format a clear job.</a:t>
            </a:r>
          </a:p>
        </p:txBody>
      </p:sp>
      <p:sp>
        <p:nvSpPr>
          <p:cNvPr id="5" name="02">
            <a:extLst>
              <a:ext uri="{FF2B5EF4-FFF2-40B4-BE49-F238E27FC236}">
                <ns2:creationId id="{A54BB9FB-FB1C-481D-825E-2A1661876C3F}"/>
              </a:ext>
            </a:extLst>
          </p:cNvPr>
          <p:cNvSpPr>
            <a:spLocks noGrp="1"/>
          </p:cNvSpPr>
          <p:nvPr/>
        </p:nvSpPr>
        <p:spPr>
          <a:xfrm>
            <a:off x="857250" y="5000625"/>
            <a:ext cx="9525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3000" b="1">
                <a:solidFill>
                  <a:srgbClr val="2E3BFF"/>
                </a:solidFill>
                <a:latin typeface="Arial Black"/>
                <a:ea typeface="Arial Black"/>
                <a:cs typeface="Arial Black"/>
              </a:defRPr>
            </a:defPPr>
          </a:lstStyle>
          <a:p>
            <a:pPr>
              <a:defRPr sz="3000" b="1">
                <a:solidFill>
                  <a:srgbClr val="2E3BFF"/>
                </a:solidFill>
                <a:latin typeface="Arial Black"/>
                <a:ea typeface="Arial Black"/>
                <a:cs typeface="Arial Black"/>
              </a:defRPr>
            </a:pPr>
            <a:r>
              <a:rPr sz="3000" b="1">
                <a:solidFill>
                  <a:srgbClr val="2E3BFF"/>
                </a:solidFill>
                <a:latin typeface="Arial Black"/>
                <a:ea typeface="Arial Black"/>
                <a:cs typeface="Arial Black"/>
              </a:rPr>
              <a:t>02</a:t>
            </a:r>
          </a:p>
        </p:txBody>
      </p:sp>
      <p:sp>
        <p:nvSpPr>
          <p:cNvPr id="6" name="Give attention somewhere useful to go">
            <a:extLst>
              <a:ext uri="{FF2B5EF4-FFF2-40B4-BE49-F238E27FC236}">
                <ns2:creationId id="{5B68D0DC-108C-409E-8AA3-71FCFC63DEA6}"/>
              </a:ext>
            </a:extLst>
          </p:cNvPr>
          <p:cNvSpPr>
            <a:spLocks noGrp="1"/>
          </p:cNvSpPr>
          <p:nvPr/>
        </p:nvSpPr>
        <p:spPr>
          <a:xfrm>
            <a:off x="2286000" y="5000625"/>
            <a:ext cx="1400175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850" b="1">
                <a:solidFill>
                  <a:srgbClr val="070816"/>
                </a:solidFill>
                <a:latin typeface="Arial Black"/>
                <a:ea typeface="Arial Black"/>
                <a:cs typeface="Arial Black"/>
              </a:defRPr>
            </a:defPPr>
          </a:lstStyle>
          <a:p>
            <a:pPr>
              <a:defRPr sz="2850" b="1">
                <a:solidFill>
                  <a:srgbClr val="070816"/>
                </a:solidFill>
                <a:latin typeface="Arial Black"/>
                <a:ea typeface="Arial Black"/>
                <a:cs typeface="Arial Black"/>
              </a:defRPr>
            </a:pPr>
            <a:r>
              <a:rPr sz="2850" b="1">
                <a:solidFill>
                  <a:srgbClr val="070816"/>
                </a:solidFill>
                <a:latin typeface="Arial Black"/>
                <a:ea typeface="Arial Black"/>
                <a:cs typeface="Arial Black"/>
              </a:rPr>
              <a:t>Give attention somewhere useful to go</a:t>
            </a:r>
          </a:p>
        </p:txBody>
      </p:sp>
      <p:sp>
        <p:nvSpPr>
          <p:cNvPr id="7" name="Connect each campaign to the right product page or community">
            <a:extLst>
              <a:ext uri="{FF2B5EF4-FFF2-40B4-BE49-F238E27FC236}">
                <ns2:creationId id="{7831B4DB-000B-40D0-AD6C-CD54B086F5BA}"/>
              </a:ext>
            </a:extLst>
          </p:cNvPr>
          <p:cNvSpPr>
            <a:spLocks noGrp="1"/>
          </p:cNvSpPr>
          <p:nvPr/>
        </p:nvSpPr>
        <p:spPr>
          <a:xfrm>
            <a:off x="2286000" y="5667375"/>
            <a:ext cx="13525500" cy="1000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175" b="0">
                <a:solidFill>
                  <a:srgbClr val="4A5170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175" b="0">
                <a:solidFill>
                  <a:srgbClr val="4A5170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4A5170"/>
                </a:solidFill>
                <a:latin typeface="Arial"/>
                <a:ea typeface="Arial"/>
                <a:cs typeface="Arial"/>
              </a:rPr>
              <a:t>Connect each campaign to the right product page or community destination. Use tagged links and agreed events so that visits can be followed beyond the social platform.</a:t>
            </a:r>
          </a:p>
        </p:txBody>
      </p:sp>
      <p:sp>
        <p:nvSpPr>
          <p:cNvPr id="8" name="03">
            <a:extLst>
              <a:ext uri="{FF2B5EF4-FFF2-40B4-BE49-F238E27FC236}">
                <ns2:creationId id="{C19FB8C1-C282-4A94-815B-26B3377AC9A7}"/>
              </a:ext>
            </a:extLst>
          </p:cNvPr>
          <p:cNvSpPr>
            <a:spLocks noGrp="1"/>
          </p:cNvSpPr>
          <p:nvPr/>
        </p:nvSpPr>
        <p:spPr>
          <a:xfrm>
            <a:off x="857250" y="6810375"/>
            <a:ext cx="9525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3000" b="1">
                <a:solidFill>
                  <a:srgbClr val="2E3BFF"/>
                </a:solidFill>
                <a:latin typeface="Arial Black"/>
                <a:ea typeface="Arial Black"/>
                <a:cs typeface="Arial Black"/>
              </a:defRPr>
            </a:defPPr>
          </a:lstStyle>
          <a:p>
            <a:pPr>
              <a:defRPr sz="3000" b="1">
                <a:solidFill>
                  <a:srgbClr val="2E3BFF"/>
                </a:solidFill>
                <a:latin typeface="Arial Black"/>
                <a:ea typeface="Arial Black"/>
                <a:cs typeface="Arial Black"/>
              </a:defRPr>
            </a:pPr>
            <a:r>
              <a:rPr sz="3000" b="1">
                <a:solidFill>
                  <a:srgbClr val="2E3BFF"/>
                </a:solidFill>
                <a:latin typeface="Arial Black"/>
                <a:ea typeface="Arial Black"/>
                <a:cs typeface="Arial Black"/>
              </a:rPr>
              <a:t>03</a:t>
            </a:r>
          </a:p>
        </p:txBody>
      </p:sp>
      <p:sp>
        <p:nvSpPr>
          <p:cNvPr id="9" name="Expand from evidence">
            <a:extLst>
              <a:ext uri="{FF2B5EF4-FFF2-40B4-BE49-F238E27FC236}">
                <ns2:creationId id="{6B1B576F-8185-4953-AB61-457D389E7392}"/>
              </a:ext>
            </a:extLst>
          </p:cNvPr>
          <p:cNvSpPr>
            <a:spLocks noGrp="1"/>
          </p:cNvSpPr>
          <p:nvPr/>
        </p:nvSpPr>
        <p:spPr>
          <a:xfrm>
            <a:off x="2286000" y="6810375"/>
            <a:ext cx="1400175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850" b="1">
                <a:solidFill>
                  <a:srgbClr val="070816"/>
                </a:solidFill>
                <a:latin typeface="Arial Black"/>
                <a:ea typeface="Arial Black"/>
                <a:cs typeface="Arial Black"/>
              </a:defRPr>
            </a:defPPr>
          </a:lstStyle>
          <a:p>
            <a:pPr>
              <a:defRPr sz="2850" b="1">
                <a:solidFill>
                  <a:srgbClr val="070816"/>
                </a:solidFill>
                <a:latin typeface="Arial Black"/>
                <a:ea typeface="Arial Black"/>
                <a:cs typeface="Arial Black"/>
              </a:defRPr>
            </a:pPr>
            <a:r>
              <a:rPr sz="2850" b="1">
                <a:solidFill>
                  <a:srgbClr val="070816"/>
                </a:solidFill>
                <a:latin typeface="Arial Black"/>
                <a:ea typeface="Arial Black"/>
                <a:cs typeface="Arial Black"/>
              </a:rPr>
              <a:t>Expand from evidence</a:t>
            </a:r>
          </a:p>
        </p:txBody>
      </p:sp>
      <p:sp>
        <p:nvSpPr>
          <p:cNvPr id="10" name="Prioritise the target market and strongest channel first. In">
            <a:extLst>
              <a:ext uri="{FF2B5EF4-FFF2-40B4-BE49-F238E27FC236}">
                <ns2:creationId id="{1686192D-6EB7-4763-B1F6-C3DCBC9A7508}"/>
              </a:ext>
            </a:extLst>
          </p:cNvPr>
          <p:cNvSpPr>
            <a:spLocks noGrp="1"/>
          </p:cNvSpPr>
          <p:nvPr/>
        </p:nvSpPr>
        <p:spPr>
          <a:xfrm>
            <a:off x="2286000" y="7477125"/>
            <a:ext cx="13525500" cy="1000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175" b="0">
                <a:solidFill>
                  <a:srgbClr val="4A5170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175" b="0">
                <a:solidFill>
                  <a:srgbClr val="4A5170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4A5170"/>
                </a:solidFill>
                <a:latin typeface="Arial"/>
                <a:ea typeface="Arial"/>
                <a:cs typeface="Arial"/>
              </a:rPr>
              <a:t>Prioritise the target market and strongest channel first. Introduce short-form video or a managed community when the audience, approvals and operational support are in place.</a:t>
            </a:r>
          </a:p>
        </p:txBody>
      </p:sp>
      <p:sp>
        <p:nvSpPr>
          <p:cNvPr id="11" name="Jump to:  Work   /   Plan   /   Investment   /   Team">
            <a:extLst>
              <a:ext uri="{FF2B5EF4-FFF2-40B4-BE49-F238E27FC236}">
                <ns2:creationId id="{529B9078-0DE0-4EE6-AE00-F9AAC9C6FA49}"/>
              </a:ext>
            </a:extLst>
          </p:cNvPr>
          <p:cNvSpPr>
            <a:spLocks noGrp="1"/>
          </p:cNvSpPr>
          <p:nvPr/>
        </p:nvSpPr>
        <p:spPr>
          <a:xfrm>
            <a:off x="2286000" y="9001125"/>
            <a:ext cx="13335000" cy="333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650" b="0">
                <a:solidFill>
                  <a:srgbClr val="2E3BF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650" b="0">
                <a:solidFill>
                  <a:srgbClr val="2E3BFF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E3BFF"/>
                </a:solidFill>
                <a:latin typeface="Arial"/>
                <a:ea typeface="Arial"/>
                <a:cs typeface="Arial"/>
              </a:rPr>
              <a:t>Jump to:  Work   /   Plan   /   Investment   /   Team</a:t>
            </a:r>
          </a:p>
        </p:txBody>
      </p:sp>
      <p:sp>
        <p:nvSpPr>
          <p:cNvPr id="12" name="M3TA MEDIA / BK8">
            <a:extLst>
              <a:ext uri="{FF2B5EF4-FFF2-40B4-BE49-F238E27FC236}">
                <ns2:creationId id="{F2A0AB8C-142F-4F8D-AEB9-775D2A0DF871}"/>
              </a:ext>
            </a:extLst>
          </p:cNvPr>
          <p:cNvSpPr>
            <a:spLocks noGrp="1"/>
          </p:cNvSpPr>
          <p:nvPr/>
        </p:nvSpPr>
        <p:spPr>
          <a:xfrm>
            <a:off x="857250" y="9696450"/>
            <a:ext cx="409575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4A5170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350" b="0">
                <a:solidFill>
                  <a:srgbClr val="4A517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4A5170"/>
                </a:solidFill>
                <a:latin typeface="Arial"/>
                <a:ea typeface="Arial"/>
                <a:cs typeface="Arial"/>
              </a:rPr>
              <a:t>M3TA MEDIA / BK8</a:t>
            </a:r>
          </a:p>
        </p:txBody>
      </p:sp>
      <p:sp>
        <p:nvSpPr>
          <p:cNvPr id="13" name="02 / 10">
            <a:extLst>
              <a:ext uri="{FF2B5EF4-FFF2-40B4-BE49-F238E27FC236}">
                <ns2:creationId id="{3FBE004A-A847-4979-8C31-5DD57D20C60E}"/>
              </a:ext>
            </a:extLst>
          </p:cNvPr>
          <p:cNvSpPr>
            <a:spLocks noGrp="1"/>
          </p:cNvSpPr>
          <p:nvPr/>
        </p:nvSpPr>
        <p:spPr>
          <a:xfrm>
            <a:off x="16097250" y="9696450"/>
            <a:ext cx="133350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4A5170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350" b="0">
                <a:solidFill>
                  <a:srgbClr val="4A517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4A5170"/>
                </a:solidFill>
                <a:latin typeface="Arial"/>
                <a:ea typeface="Arial"/>
                <a:cs typeface="Arial"/>
              </a:rPr>
              <a:t>02 / 10</a:t>
            </a:r>
          </a:p>
        </p:txBody>
      </p:sp>
      <p:sp>
        <p:nvSpPr>
          <p:cNvPr id="14" name="Web proposal">
            <a:extLst>
              <a:ext uri="{FF2B5EF4-FFF2-40B4-BE49-F238E27FC236}">
                <ns2:creationId id="{54FF0435-342C-4DC7-B08A-734309EE73C0}"/>
              </a:ext>
            </a:extLst>
          </p:cNvPr>
          <p:cNvSpPr>
            <a:spLocks noGrp="1"/>
          </p:cNvSpPr>
          <p:nvPr/>
        </p:nvSpPr>
        <p:spPr>
          <a:xfrm>
            <a:off x="13620750" y="9696450"/>
            <a:ext cx="200025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2E3BF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350" b="0">
                <a:solidFill>
                  <a:srgbClr val="2E3BF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2E3BFF"/>
                </a:solidFill>
                <a:latin typeface="Arial"/>
                <a:ea typeface="Arial"/>
                <a:cs typeface="Arial"/>
                <a:hlinkClick r:id="R1f1045dfae55467e"/>
              </a:rPr>
              <a:t>Web proposal</a:t>
            </a:r>
          </a:p>
        </p:txBody>
      </p:sp>
      <p:sp>
        <p:nvSpPr>
          <p:cNvPr id="15" name="Review draft · 15 October 2026">
            <a:extLst>
              <a:ext uri="{FF2B5EF4-FFF2-40B4-BE49-F238E27FC236}">
                <ns2:creationId id="{6E883991-FD04-4FA0-8E58-779C1A3F00DC}"/>
              </a:ext>
            </a:extLst>
          </p:cNvPr>
          <p:cNvSpPr>
            <a:spLocks noGrp="1"/>
          </p:cNvSpPr>
          <p:nvPr/>
        </p:nvSpPr>
        <p:spPr>
          <a:xfrm>
            <a:off x="857250" y="609600"/>
            <a:ext cx="666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4A5170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350" b="0">
                <a:solidFill>
                  <a:srgbClr val="4A517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4A5170"/>
                </a:solidFill>
                <a:latin typeface="Arial"/>
                <a:ea typeface="Arial"/>
                <a:cs typeface="Arial"/>
              </a:rPr>
              <a:t>Review draft · 15 October 2026</a:t>
            </a:r>
          </a:p>
        </p:txBody>
      </p:sp>
      <p:sp>
        <p:nvSpPr>
          <p:cNvPr id="9901" name="Contents navigation"/>
          <p:cNvSpPr/>
          <p:nvPr/>
        </p:nvSpPr>
        <p:spPr>
          <a:xfrm>
            <a:off x="10763250" y="9696450"/>
            <a:ext cx="1905000" cy="266700"/>
          </a:xfrm>
          <a:prstGeom prst="rect">
            <a:avLst/>
          </a:prstGeom>
          <a:noFill/>
        </p:spPr>
        <p:txBody>
          <a:bodyPr lIns="0" rIns="0" tIns="0" bIns="0"/>
          <a:lstStyle/>
          <a:p>
            <a:r>
              <a:rPr sz="1350">
                <a:solidFill>
                  <a:srgbClr val="2E3BFF"/>
                </a:solidFill>
                <a:latin typeface="Arial"/>
                <a:hlinkClick r:id="rIdBK8Contents" action="ppaction://hlinksldjump"/>
              </a:rPr>
              <a:t>Contents</a:t>
            </a:r>
          </a:p>
        </p:txBody>
      </p:sp>
    </p:spTree>
    <p:extLst>
      <p:ext uri="{BB962C8B-B14F-4D97-AF65-F5344CB8AC3E}">
        <ns4:creationId val="489704449"/>
      </p:ext>
    </p:extLst>
  </p:cSld>
</p:sld>
</file>

<file path=ppt/slides/slide3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070816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15" name="RELEVANT WORK, MADE TANGIBLE">
            <a:extLst>
              <a:ext uri="{FF2B5EF4-FFF2-40B4-BE49-F238E27FC236}">
                <ns2:creationId id="{4F2E0A7B-B1EC-4A5F-8F2E-63991FBF14E7}"/>
              </a:ext>
            </a:extLst>
          </p:cNvPr>
          <p:cNvSpPr>
            <a:spLocks noGrp="1"/>
          </p:cNvSpPr>
          <p:nvPr/>
        </p:nvSpPr>
        <p:spPr>
          <a:xfrm>
            <a:off x="857250" y="1219200"/>
            <a:ext cx="16192500" cy="1619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4575" b="1">
                <a:solidFill>
                  <a:srgbClr val="D5DCFF"/>
                </a:solidFill>
                <a:latin typeface="Arial Black"/>
                <a:ea typeface="Arial Black"/>
                <a:cs typeface="Arial Black"/>
              </a:defRPr>
            </a:defPPr>
          </a:lstStyle>
          <a:p>
            <a:pPr>
              <a:defRPr sz="4575" b="1">
                <a:solidFill>
                  <a:srgbClr val="D5DCFF"/>
                </a:solidFill>
                <a:latin typeface="Arial Black"/>
                <a:ea typeface="Arial Black"/>
                <a:cs typeface="Arial Black"/>
              </a:defRPr>
            </a:pPr>
            <a:r>
              <a:rPr sz="4575" b="1">
                <a:solidFill>
                  <a:srgbClr val="D5DCFF"/>
                </a:solidFill>
                <a:latin typeface="Arial Black"/>
                <a:ea typeface="Arial Black"/>
                <a:cs typeface="Arial Black"/>
              </a:rPr>
              <a:t>RELEVANT WORK, MADE TANGIBLE</a:t>
            </a:r>
          </a:p>
        </p:txBody>
      </p:sp>
      <p:pic>
        <p:nvPicPr>
          <p:cNvPr id="2" name="">
            <a:extLst>
              <a:ext uri="{FF2B5EF4-FFF2-40B4-BE49-F238E27FC236}">
                <ns2:creationId id="{9657C4B5-DBA3-4AEA-AF61-E143C3E661AE}"/>
              </a:ext>
            </a:extLst>
          </p:cNvPr>
          <p:cNvPicPr>
            <a:picLocks noChangeAspect="1"/>
          </p:cNvPicPr>
          <p:nvPr/>
        </p:nvPicPr>
        <p:blipFill>
          <a:blip r:embed="R3731d2de5d54424b"/>
          <a:stretch/>
        </p:blipFill>
        <p:spPr>
          <a:xfrm>
            <a:off x="1391397" y="3143250"/>
            <a:ext cx="3884706" cy="4572000"/>
          </a:xfrm>
          <a:prstGeom prst="rect">
            <a:avLst/>
          </a:prstGeom>
        </p:spPr>
      </p:pic>
      <p:sp>
        <p:nvSpPr>
          <p:cNvPr id="3" name="Sport and promotional creative">
            <a:extLst>
              <a:ext uri="{FF2B5EF4-FFF2-40B4-BE49-F238E27FC236}">
                <ns2:creationId id="{B26863BC-738C-4259-B639-5A72F20F4D99}"/>
              </a:ext>
            </a:extLst>
          </p:cNvPr>
          <p:cNvSpPr>
            <a:spLocks noGrp="1"/>
          </p:cNvSpPr>
          <p:nvPr/>
        </p:nvSpPr>
        <p:spPr>
          <a:xfrm>
            <a:off x="857250" y="8096250"/>
            <a:ext cx="485775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100" b="1">
                <a:solidFill>
                  <a:srgbClr val="D5DCFF"/>
                </a:solidFill>
                <a:latin typeface="Arial Black"/>
                <a:ea typeface="Arial Black"/>
                <a:cs typeface="Arial Black"/>
              </a:defRPr>
            </a:defPPr>
          </a:lstStyle>
          <a:p>
            <a:pPr>
              <a:defRPr sz="2100" b="1">
                <a:solidFill>
                  <a:srgbClr val="D5DCFF"/>
                </a:solidFill>
                <a:latin typeface="Arial Black"/>
                <a:ea typeface="Arial Black"/>
                <a:cs typeface="Arial Black"/>
              </a:defRPr>
            </a:pPr>
            <a:r>
              <a:rPr sz="2100" b="1">
                <a:solidFill>
                  <a:srgbClr val="D5DCFF"/>
                </a:solidFill>
                <a:latin typeface="Arial Black"/>
                <a:ea typeface="Arial Black"/>
                <a:cs typeface="Arial Black"/>
              </a:rPr>
              <a:t>Sport and promotional creative</a:t>
            </a:r>
          </a:p>
        </p:txBody>
      </p:sp>
      <p:sp>
        <p:nvSpPr>
          <p:cNvPr id="4" name="27 August 2026 · Legendz.io X">
            <a:extLst>
              <a:ext uri="{FF2B5EF4-FFF2-40B4-BE49-F238E27FC236}">
                <ns2:creationId id="{801A68F7-F894-46CA-B8ED-9B4F51D90C3C}"/>
              </a:ext>
            </a:extLst>
          </p:cNvPr>
          <p:cNvSpPr>
            <a:spLocks noGrp="1"/>
          </p:cNvSpPr>
          <p:nvPr/>
        </p:nvSpPr>
        <p:spPr>
          <a:xfrm>
            <a:off x="857250" y="8867775"/>
            <a:ext cx="48577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500" b="0">
                <a:solidFill>
                  <a:srgbClr val="A0A8C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500" b="0">
                <a:solidFill>
                  <a:srgbClr val="A0A8CF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A0A8CF"/>
                </a:solidFill>
                <a:latin typeface="Arial"/>
                <a:ea typeface="Arial"/>
                <a:cs typeface="Arial"/>
              </a:rPr>
              <a:t>27 August 2026 · Legendz.io X</a:t>
            </a:r>
          </a:p>
        </p:txBody>
      </p:sp>
      <p:pic>
        <p:nvPicPr>
          <p:cNvPr id="5" name="">
            <a:extLst>
              <a:ext uri="{FF2B5EF4-FFF2-40B4-BE49-F238E27FC236}">
                <ns2:creationId id="{847C9445-72FE-491A-B278-710825D7DB70}"/>
              </a:ext>
            </a:extLst>
          </p:cNvPr>
          <p:cNvPicPr>
            <a:picLocks noChangeAspect="1"/>
          </p:cNvPicPr>
          <p:nvPr/>
        </p:nvPicPr>
        <p:blipFill>
          <a:blip r:embed="R09b75fa175764e3f"/>
          <a:stretch/>
        </p:blipFill>
        <p:spPr>
          <a:xfrm>
            <a:off x="6957925" y="3143250"/>
            <a:ext cx="3991149" cy="4572000"/>
          </a:xfrm>
          <a:prstGeom prst="rect">
            <a:avLst/>
          </a:prstGeom>
        </p:spPr>
      </p:pic>
      <p:sp>
        <p:nvSpPr>
          <p:cNvPr id="6" name="Casino product discovery">
            <a:extLst>
              <a:ext uri="{FF2B5EF4-FFF2-40B4-BE49-F238E27FC236}">
                <ns2:creationId id="{F65212C2-0A44-4C4D-84F9-F0AC9684D1DC}"/>
              </a:ext>
            </a:extLst>
          </p:cNvPr>
          <p:cNvSpPr>
            <a:spLocks noGrp="1"/>
          </p:cNvSpPr>
          <p:nvPr/>
        </p:nvSpPr>
        <p:spPr>
          <a:xfrm>
            <a:off x="6477000" y="8096250"/>
            <a:ext cx="485775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100" b="1">
                <a:solidFill>
                  <a:srgbClr val="D5DCFF"/>
                </a:solidFill>
                <a:latin typeface="Arial Black"/>
                <a:ea typeface="Arial Black"/>
                <a:cs typeface="Arial Black"/>
              </a:defRPr>
            </a:defPPr>
          </a:lstStyle>
          <a:p>
            <a:pPr>
              <a:defRPr sz="2100" b="1">
                <a:solidFill>
                  <a:srgbClr val="D5DCFF"/>
                </a:solidFill>
                <a:latin typeface="Arial Black"/>
                <a:ea typeface="Arial Black"/>
                <a:cs typeface="Arial Black"/>
              </a:defRPr>
            </a:pPr>
            <a:r>
              <a:rPr sz="2100" b="1">
                <a:solidFill>
                  <a:srgbClr val="D5DCFF"/>
                </a:solidFill>
                <a:latin typeface="Arial Black"/>
                <a:ea typeface="Arial Black"/>
                <a:cs typeface="Arial Black"/>
              </a:rPr>
              <a:t>Casino product discovery</a:t>
            </a:r>
          </a:p>
        </p:txBody>
      </p:sp>
      <p:sp>
        <p:nvSpPr>
          <p:cNvPr id="7" name="30 August 2026 · Legendz.io X">
            <a:extLst>
              <a:ext uri="{FF2B5EF4-FFF2-40B4-BE49-F238E27FC236}">
                <ns2:creationId id="{D60C662F-5905-4EB8-B7E8-B247F2F81D85}"/>
              </a:ext>
            </a:extLst>
          </p:cNvPr>
          <p:cNvSpPr>
            <a:spLocks noGrp="1"/>
          </p:cNvSpPr>
          <p:nvPr/>
        </p:nvSpPr>
        <p:spPr>
          <a:xfrm>
            <a:off x="6477000" y="8867775"/>
            <a:ext cx="48577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500" b="0">
                <a:solidFill>
                  <a:srgbClr val="A0A8C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500" b="0">
                <a:solidFill>
                  <a:srgbClr val="A0A8CF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A0A8CF"/>
                </a:solidFill>
                <a:latin typeface="Arial"/>
                <a:ea typeface="Arial"/>
                <a:cs typeface="Arial"/>
              </a:rPr>
              <a:t>30 August 2026 · Legendz.io X</a:t>
            </a:r>
          </a:p>
        </p:txBody>
      </p:sp>
      <p:pic>
        <p:nvPicPr>
          <p:cNvPr id="8" name="">
            <a:extLst>
              <a:ext uri="{FF2B5EF4-FFF2-40B4-BE49-F238E27FC236}">
                <ns2:creationId id="{C0E80A1D-D72E-4FBD-8242-AA03E6F452E1}"/>
              </a:ext>
            </a:extLst>
          </p:cNvPr>
          <p:cNvPicPr>
            <a:picLocks noChangeAspect="1"/>
          </p:cNvPicPr>
          <p:nvPr/>
        </p:nvPicPr>
        <p:blipFill>
          <a:blip r:embed="R3ec8d8774a1a43fb"/>
          <a:stretch/>
        </p:blipFill>
        <p:spPr>
          <a:xfrm>
            <a:off x="12463632" y="3143250"/>
            <a:ext cx="4219237" cy="4572000"/>
          </a:xfrm>
          <a:prstGeom prst="rect">
            <a:avLst/>
          </a:prstGeom>
        </p:spPr>
      </p:pic>
      <p:sp>
        <p:nvSpPr>
          <p:cNvPr id="9" name="Community conversation">
            <a:extLst>
              <a:ext uri="{FF2B5EF4-FFF2-40B4-BE49-F238E27FC236}">
                <ns2:creationId id="{AC9B25EB-A222-4E18-9E79-4B4A1658EAE9}"/>
              </a:ext>
            </a:extLst>
          </p:cNvPr>
          <p:cNvSpPr>
            <a:spLocks noGrp="1"/>
          </p:cNvSpPr>
          <p:nvPr/>
        </p:nvSpPr>
        <p:spPr>
          <a:xfrm>
            <a:off x="12096750" y="8096250"/>
            <a:ext cx="485775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100" b="1">
                <a:solidFill>
                  <a:srgbClr val="D5DCFF"/>
                </a:solidFill>
                <a:latin typeface="Arial Black"/>
                <a:ea typeface="Arial Black"/>
                <a:cs typeface="Arial Black"/>
              </a:defRPr>
            </a:defPPr>
          </a:lstStyle>
          <a:p>
            <a:pPr>
              <a:defRPr sz="2100" b="1">
                <a:solidFill>
                  <a:srgbClr val="D5DCFF"/>
                </a:solidFill>
                <a:latin typeface="Arial Black"/>
                <a:ea typeface="Arial Black"/>
                <a:cs typeface="Arial Black"/>
              </a:defRPr>
            </a:pPr>
            <a:r>
              <a:rPr sz="2100" b="1">
                <a:solidFill>
                  <a:srgbClr val="D5DCFF"/>
                </a:solidFill>
                <a:latin typeface="Arial Black"/>
                <a:ea typeface="Arial Black"/>
                <a:cs typeface="Arial Black"/>
              </a:rPr>
              <a:t>Community conversation</a:t>
            </a:r>
          </a:p>
        </p:txBody>
      </p:sp>
      <p:sp>
        <p:nvSpPr>
          <p:cNvPr id="10" name="31 August 2026 · Legendz.io X">
            <a:extLst>
              <a:ext uri="{FF2B5EF4-FFF2-40B4-BE49-F238E27FC236}">
                <ns2:creationId id="{A4C5E3EE-B394-4B6B-9617-32A9579BD5B0}"/>
              </a:ext>
            </a:extLst>
          </p:cNvPr>
          <p:cNvSpPr>
            <a:spLocks noGrp="1"/>
          </p:cNvSpPr>
          <p:nvPr/>
        </p:nvSpPr>
        <p:spPr>
          <a:xfrm>
            <a:off x="12096750" y="8867775"/>
            <a:ext cx="48577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500" b="0">
                <a:solidFill>
                  <a:srgbClr val="A0A8C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500" b="0">
                <a:solidFill>
                  <a:srgbClr val="A0A8CF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A0A8CF"/>
                </a:solidFill>
                <a:latin typeface="Arial"/>
                <a:ea typeface="Arial"/>
                <a:cs typeface="Arial"/>
              </a:rPr>
              <a:t>31 August 2026 · Legendz.io X</a:t>
            </a:r>
          </a:p>
        </p:txBody>
      </p:sp>
      <p:sp>
        <p:nvSpPr>
          <p:cNvPr id="11" name="M3TA MEDIA / BK8">
            <a:extLst>
              <a:ext uri="{FF2B5EF4-FFF2-40B4-BE49-F238E27FC236}">
                <ns2:creationId id="{F242FA78-9F2C-4C93-BBA6-34BCD35E2543}"/>
              </a:ext>
            </a:extLst>
          </p:cNvPr>
          <p:cNvSpPr>
            <a:spLocks noGrp="1"/>
          </p:cNvSpPr>
          <p:nvPr/>
        </p:nvSpPr>
        <p:spPr>
          <a:xfrm>
            <a:off x="857250" y="9696450"/>
            <a:ext cx="409575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A0A8C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350" b="0">
                <a:solidFill>
                  <a:srgbClr val="A0A8C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A0A8CF"/>
                </a:solidFill>
                <a:latin typeface="Arial"/>
                <a:ea typeface="Arial"/>
                <a:cs typeface="Arial"/>
              </a:rPr>
              <a:t>M3TA MEDIA / BK8</a:t>
            </a:r>
          </a:p>
        </p:txBody>
      </p:sp>
      <p:sp>
        <p:nvSpPr>
          <p:cNvPr id="12" name="03 / 10">
            <a:extLst>
              <a:ext uri="{FF2B5EF4-FFF2-40B4-BE49-F238E27FC236}">
                <ns2:creationId id="{B5E4F9B6-0012-4488-9416-7D0DC1228CB0}"/>
              </a:ext>
            </a:extLst>
          </p:cNvPr>
          <p:cNvSpPr>
            <a:spLocks noGrp="1"/>
          </p:cNvSpPr>
          <p:nvPr/>
        </p:nvSpPr>
        <p:spPr>
          <a:xfrm>
            <a:off x="16097250" y="9696450"/>
            <a:ext cx="133350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A0A8C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350" b="0">
                <a:solidFill>
                  <a:srgbClr val="A0A8C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A0A8CF"/>
                </a:solidFill>
                <a:latin typeface="Arial"/>
                <a:ea typeface="Arial"/>
                <a:cs typeface="Arial"/>
              </a:rPr>
              <a:t>03 / 10</a:t>
            </a:r>
          </a:p>
        </p:txBody>
      </p:sp>
      <p:sp>
        <p:nvSpPr>
          <p:cNvPr id="13" name="Web proposal">
            <a:extLst>
              <a:ext uri="{FF2B5EF4-FFF2-40B4-BE49-F238E27FC236}">
                <ns2:creationId id="{584245B1-7ABF-4044-9F75-D06D53580531}"/>
              </a:ext>
            </a:extLst>
          </p:cNvPr>
          <p:cNvSpPr>
            <a:spLocks noGrp="1"/>
          </p:cNvSpPr>
          <p:nvPr/>
        </p:nvSpPr>
        <p:spPr>
          <a:xfrm>
            <a:off x="13620750" y="9696450"/>
            <a:ext cx="200025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8B99F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350" b="0">
                <a:solidFill>
                  <a:srgbClr val="8B99F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8B99FF"/>
                </a:solidFill>
                <a:latin typeface="Arial"/>
                <a:ea typeface="Arial"/>
                <a:cs typeface="Arial"/>
                <a:hlinkClick r:id="R84d6da772c85447f"/>
              </a:rPr>
              <a:t>Web proposal</a:t>
            </a:r>
          </a:p>
        </p:txBody>
      </p:sp>
      <p:sp>
        <p:nvSpPr>
          <p:cNvPr id="14" name="Review draft · 15 October 2026">
            <a:extLst>
              <a:ext uri="{FF2B5EF4-FFF2-40B4-BE49-F238E27FC236}">
                <ns2:creationId id="{E9B23D8B-EF11-4EC3-A652-E18679BDE1A3}"/>
              </a:ext>
            </a:extLst>
          </p:cNvPr>
          <p:cNvSpPr>
            <a:spLocks noGrp="1"/>
          </p:cNvSpPr>
          <p:nvPr/>
        </p:nvSpPr>
        <p:spPr>
          <a:xfrm>
            <a:off x="857250" y="609600"/>
            <a:ext cx="666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A0A8C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350" b="0">
                <a:solidFill>
                  <a:srgbClr val="A0A8C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A0A8CF"/>
                </a:solidFill>
                <a:latin typeface="Arial"/>
                <a:ea typeface="Arial"/>
                <a:cs typeface="Arial"/>
              </a:rPr>
              <a:t>Review draft · 15 October 2026</a:t>
            </a:r>
          </a:p>
        </p:txBody>
      </p:sp>
      <p:sp>
        <p:nvSpPr>
          <p:cNvPr id="9901" name="Contents navigation"/>
          <p:cNvSpPr/>
          <p:nvPr/>
        </p:nvSpPr>
        <p:spPr>
          <a:xfrm>
            <a:off x="10763250" y="9696450"/>
            <a:ext cx="1905000" cy="266700"/>
          </a:xfrm>
          <a:prstGeom prst="rect">
            <a:avLst/>
          </a:prstGeom>
          <a:noFill/>
        </p:spPr>
        <p:txBody>
          <a:bodyPr lIns="0" rIns="0" tIns="0" bIns="0"/>
          <a:lstStyle/>
          <a:p>
            <a:r>
              <a:rPr sz="1350">
                <a:solidFill>
                  <a:srgbClr val="8B99FF"/>
                </a:solidFill>
                <a:latin typeface="Arial"/>
                <a:hlinkClick r:id="rIdBK8Contents" action="ppaction://hlinksldjump"/>
              </a:rPr>
              <a:t>Contents</a:t>
            </a:r>
          </a:p>
        </p:txBody>
      </p:sp>
    </p:spTree>
    <p:extLst>
      <p:ext uri="{BB962C8B-B14F-4D97-AF65-F5344CB8AC3E}">
        <ns4:creationId val="1757311910"/>
      </p:ext>
    </p:extLst>
  </p:cSld>
</p:sld>
</file>

<file path=ppt/slides/slide4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070816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12" name="MOTION THAT CARRIES THE BRAND">
            <a:extLst>
              <a:ext uri="{FF2B5EF4-FFF2-40B4-BE49-F238E27FC236}">
                <ns2:creationId id="{51219128-27C1-4E99-B0B4-0867910A049C}"/>
              </a:ext>
            </a:extLst>
          </p:cNvPr>
          <p:cNvSpPr>
            <a:spLocks noGrp="1"/>
          </p:cNvSpPr>
          <p:nvPr/>
        </p:nvSpPr>
        <p:spPr>
          <a:xfrm>
            <a:off x="857250" y="1219200"/>
            <a:ext cx="16192500" cy="1619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4575" b="1">
                <a:solidFill>
                  <a:srgbClr val="D5DCFF"/>
                </a:solidFill>
                <a:latin typeface="Arial Black"/>
                <a:ea typeface="Arial Black"/>
                <a:cs typeface="Arial Black"/>
              </a:defRPr>
            </a:defPPr>
          </a:lstStyle>
          <a:p>
            <a:pPr>
              <a:defRPr sz="4575" b="1">
                <a:solidFill>
                  <a:srgbClr val="D5DCFF"/>
                </a:solidFill>
                <a:latin typeface="Arial Black"/>
                <a:ea typeface="Arial Black"/>
                <a:cs typeface="Arial Black"/>
              </a:defRPr>
            </a:pPr>
            <a:r>
              <a:rPr sz="4575" b="1">
                <a:solidFill>
                  <a:srgbClr val="D5DCFF"/>
                </a:solidFill>
                <a:latin typeface="Arial Black"/>
                <a:ea typeface="Arial Black"/>
                <a:cs typeface="Arial Black"/>
              </a:rPr>
              <a:t>MOTION THAT CARRIES THE BRAND</a:t>
            </a:r>
          </a:p>
        </p:txBody>
      </p:sp>
      <p:pic>
        <p:nvPicPr>
          <p:cNvPr id="2" name="">
            <a:extLst>
              <a:ext uri="{FF2B5EF4-FFF2-40B4-BE49-F238E27FC236}">
                <ns2:creationId id="{78C786CF-2881-4206-A7A0-8BAB38426785}"/>
              </a:ext>
            </a:extLst>
            <a:hlinkClick r:id="rIdBK8Image0"/>
          </p:cNvPr>
          <p:cNvPicPr>
            <a:picLocks noChangeAspect="1"/>
          </p:cNvPicPr>
          <p:nvPr/>
        </p:nvPicPr>
        <p:blipFill>
          <a:blip r:embed="Rb1a9efcb8bd44250"/>
          <a:stretch/>
        </p:blipFill>
        <p:spPr>
          <a:xfrm>
            <a:off x="885825" y="3095625"/>
            <a:ext cx="4419600" cy="5524500"/>
          </a:xfrm>
          <a:prstGeom prst="rect">
            <a:avLst/>
          </a:prstGeom>
        </p:spPr>
      </p:pic>
      <p:pic>
        <p:nvPicPr>
          <p:cNvPr id="3" name="">
            <a:extLst>
              <a:ext uri="{FF2B5EF4-FFF2-40B4-BE49-F238E27FC236}">
                <ns2:creationId id="{C4F5F115-0647-4C94-B968-6A9893580C6F}"/>
              </a:ext>
            </a:extLst>
            <a:hlinkClick r:id="rIdBK8Image1"/>
          </p:cNvPr>
          <p:cNvPicPr>
            <a:picLocks noChangeAspect="1"/>
          </p:cNvPicPr>
          <p:nvPr/>
        </p:nvPicPr>
        <p:blipFill>
          <a:blip r:embed="R3c655663a15644fa"/>
          <a:stretch/>
        </p:blipFill>
        <p:spPr>
          <a:xfrm>
            <a:off x="5743575" y="3095625"/>
            <a:ext cx="4419600" cy="5524500"/>
          </a:xfrm>
          <a:prstGeom prst="rect">
            <a:avLst/>
          </a:prstGeom>
        </p:spPr>
      </p:pic>
      <p:sp>
        <p:nvSpPr>
          <p:cNvPr id="4" name="Selected production examples">
            <a:extLst>
              <a:ext uri="{FF2B5EF4-FFF2-40B4-BE49-F238E27FC236}">
                <ns2:creationId id="{525EDAD7-A1B1-415E-8941-8D06AC8472E2}"/>
              </a:ext>
            </a:extLst>
          </p:cNvPr>
          <p:cNvSpPr>
            <a:spLocks noGrp="1"/>
          </p:cNvSpPr>
          <p:nvPr/>
        </p:nvSpPr>
        <p:spPr>
          <a:xfrm>
            <a:off x="11144250" y="3333750"/>
            <a:ext cx="59055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3000" b="1">
                <a:solidFill>
                  <a:srgbClr val="D5DCFF"/>
                </a:solidFill>
                <a:latin typeface="Arial Black"/>
                <a:ea typeface="Arial Black"/>
                <a:cs typeface="Arial Black"/>
              </a:defRPr>
            </a:defPPr>
          </a:lstStyle>
          <a:p>
            <a:pPr>
              <a:defRPr sz="3000" b="1">
                <a:solidFill>
                  <a:srgbClr val="D5DCFF"/>
                </a:solidFill>
                <a:latin typeface="Arial Black"/>
                <a:ea typeface="Arial Black"/>
                <a:cs typeface="Arial Black"/>
              </a:defRPr>
            </a:pPr>
            <a:r>
              <a:rPr sz="3000" b="1">
                <a:solidFill>
                  <a:srgbClr val="D5DCFF"/>
                </a:solidFill>
                <a:latin typeface="Arial Black"/>
                <a:ea typeface="Arial Black"/>
                <a:cs typeface="Arial Black"/>
              </a:rPr>
              <a:t>Selected production examples</a:t>
            </a:r>
          </a:p>
        </p:txBody>
      </p:sp>
      <p:sp>
        <p:nvSpPr>
          <p:cNvPr id="5" name="Short game showcases from the Legendz.io creative library. E">
            <a:extLst>
              <a:ext uri="{FF2B5EF4-FFF2-40B4-BE49-F238E27FC236}">
                <ns2:creationId id="{77A4B6E5-1E95-4EAB-9732-9880F72DD742}"/>
              </a:ext>
            </a:extLst>
          </p:cNvPr>
          <p:cNvSpPr>
            <a:spLocks noGrp="1"/>
          </p:cNvSpPr>
          <p:nvPr/>
        </p:nvSpPr>
        <p:spPr>
          <a:xfrm>
            <a:off x="11144250" y="4667250"/>
            <a:ext cx="5905500" cy="1524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325" b="0">
                <a:solidFill>
                  <a:srgbClr val="A0A8C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325" b="0">
                <a:solidFill>
                  <a:srgbClr val="A0A8CF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A0A8CF"/>
                </a:solidFill>
                <a:latin typeface="Arial"/>
                <a:ea typeface="Arial"/>
                <a:cs typeface="Arial"/>
              </a:rPr>
              <a:t>Short game showcases from the Legendz.io creative library. Each treatment keeps the product and the brand visible.</a:t>
            </a:r>
          </a:p>
        </p:txBody>
      </p:sp>
      <p:sp>
        <p:nvSpPr>
          <p:cNvPr id="6" name="For BK8: adapt the approach using BK8’s brand pack and appro">
            <a:extLst>
              <a:ext uri="{FF2B5EF4-FFF2-40B4-BE49-F238E27FC236}">
                <ns2:creationId id="{FF02C0FC-BB47-4CAE-9F3D-BE8C8B64DFFA}"/>
              </a:ext>
            </a:extLst>
          </p:cNvPr>
          <p:cNvSpPr>
            <a:spLocks noGrp="1"/>
          </p:cNvSpPr>
          <p:nvPr/>
        </p:nvSpPr>
        <p:spPr>
          <a:xfrm>
            <a:off x="11144250" y="6572250"/>
            <a:ext cx="5905500" cy="1428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325" b="0">
                <a:solidFill>
                  <a:srgbClr val="D5DCF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325" b="0">
                <a:solidFill>
                  <a:srgbClr val="D5DCFF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D5DCFF"/>
                </a:solidFill>
                <a:latin typeface="Arial"/>
                <a:ea typeface="Arial"/>
                <a:cs typeface="Arial"/>
              </a:rPr>
              <a:t>For BK8: adapt the approach using BK8’s brand pack and approved product material.</a:t>
            </a:r>
          </a:p>
        </p:txBody>
      </p:sp>
      <p:sp>
        <p:nvSpPr>
          <p:cNvPr id="7" name="Play the examples in the web proposal">
            <a:extLst>
              <a:ext uri="{FF2B5EF4-FFF2-40B4-BE49-F238E27FC236}">
                <ns2:creationId id="{5F6D17EC-111B-4417-931D-8A52801E7FF6}"/>
              </a:ext>
            </a:extLst>
          </p:cNvPr>
          <p:cNvSpPr>
            <a:spLocks noGrp="1"/>
          </p:cNvSpPr>
          <p:nvPr/>
        </p:nvSpPr>
        <p:spPr>
          <a:xfrm>
            <a:off x="11144250" y="8429625"/>
            <a:ext cx="59055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725" b="0">
                <a:solidFill>
                  <a:srgbClr val="8B99F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725" b="0">
                <a:solidFill>
                  <a:srgbClr val="8B99FF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8B99FF"/>
                </a:solidFill>
                <a:latin typeface="Arial"/>
                <a:ea typeface="Arial"/>
                <a:cs typeface="Arial"/>
                <a:hlinkClick r:id="Rf17ccec3075e491b"/>
              </a:rPr>
              <a:t>Play the examples in the web proposal</a:t>
            </a:r>
          </a:p>
        </p:txBody>
      </p:sp>
      <p:sp>
        <p:nvSpPr>
          <p:cNvPr id="8" name="M3TA MEDIA / BK8">
            <a:extLst>
              <a:ext uri="{FF2B5EF4-FFF2-40B4-BE49-F238E27FC236}">
                <ns2:creationId id="{916ECD58-2647-430D-866F-1D675D446A91}"/>
              </a:ext>
            </a:extLst>
          </p:cNvPr>
          <p:cNvSpPr>
            <a:spLocks noGrp="1"/>
          </p:cNvSpPr>
          <p:nvPr/>
        </p:nvSpPr>
        <p:spPr>
          <a:xfrm>
            <a:off x="857250" y="9696450"/>
            <a:ext cx="409575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A0A8C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350" b="0">
                <a:solidFill>
                  <a:srgbClr val="A0A8C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A0A8CF"/>
                </a:solidFill>
                <a:latin typeface="Arial"/>
                <a:ea typeface="Arial"/>
                <a:cs typeface="Arial"/>
              </a:rPr>
              <a:t>M3TA MEDIA / BK8</a:t>
            </a:r>
          </a:p>
        </p:txBody>
      </p:sp>
      <p:sp>
        <p:nvSpPr>
          <p:cNvPr id="9" name="04 / 10">
            <a:extLst>
              <a:ext uri="{FF2B5EF4-FFF2-40B4-BE49-F238E27FC236}">
                <ns2:creationId id="{7712D44B-E77D-4049-9A53-583333C322D1}"/>
              </a:ext>
            </a:extLst>
          </p:cNvPr>
          <p:cNvSpPr>
            <a:spLocks noGrp="1"/>
          </p:cNvSpPr>
          <p:nvPr/>
        </p:nvSpPr>
        <p:spPr>
          <a:xfrm>
            <a:off x="16097250" y="9696450"/>
            <a:ext cx="133350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A0A8C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350" b="0">
                <a:solidFill>
                  <a:srgbClr val="A0A8C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A0A8CF"/>
                </a:solidFill>
                <a:latin typeface="Arial"/>
                <a:ea typeface="Arial"/>
                <a:cs typeface="Arial"/>
              </a:rPr>
              <a:t>04 / 10</a:t>
            </a:r>
          </a:p>
        </p:txBody>
      </p:sp>
      <p:sp>
        <p:nvSpPr>
          <p:cNvPr id="10" name="Web proposal">
            <a:extLst>
              <a:ext uri="{FF2B5EF4-FFF2-40B4-BE49-F238E27FC236}">
                <ns2:creationId id="{70E9435A-DB68-43E1-91E7-998A2D7BDDFA}"/>
              </a:ext>
            </a:extLst>
          </p:cNvPr>
          <p:cNvSpPr>
            <a:spLocks noGrp="1"/>
          </p:cNvSpPr>
          <p:nvPr/>
        </p:nvSpPr>
        <p:spPr>
          <a:xfrm>
            <a:off x="13620750" y="9696450"/>
            <a:ext cx="200025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8B99F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350" b="0">
                <a:solidFill>
                  <a:srgbClr val="8B99F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8B99FF"/>
                </a:solidFill>
                <a:latin typeface="Arial"/>
                <a:ea typeface="Arial"/>
                <a:cs typeface="Arial"/>
                <a:hlinkClick r:id="R57a81265090c43b9"/>
              </a:rPr>
              <a:t>Web proposal</a:t>
            </a:r>
          </a:p>
        </p:txBody>
      </p:sp>
      <p:sp>
        <p:nvSpPr>
          <p:cNvPr id="11" name="Review draft · 15 October 2026">
            <a:extLst>
              <a:ext uri="{FF2B5EF4-FFF2-40B4-BE49-F238E27FC236}">
                <ns2:creationId id="{112AABC3-68E6-4B98-BA9C-061B63B2DC8C}"/>
              </a:ext>
            </a:extLst>
          </p:cNvPr>
          <p:cNvSpPr>
            <a:spLocks noGrp="1"/>
          </p:cNvSpPr>
          <p:nvPr/>
        </p:nvSpPr>
        <p:spPr>
          <a:xfrm>
            <a:off x="857250" y="609600"/>
            <a:ext cx="666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A0A8C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350" b="0">
                <a:solidFill>
                  <a:srgbClr val="A0A8C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A0A8CF"/>
                </a:solidFill>
                <a:latin typeface="Arial"/>
                <a:ea typeface="Arial"/>
                <a:cs typeface="Arial"/>
              </a:rPr>
              <a:t>Review draft · 15 October 2026</a:t>
            </a:r>
          </a:p>
        </p:txBody>
      </p:sp>
      <p:sp>
        <p:nvSpPr>
          <p:cNvPr id="9901" name="Contents navigation"/>
          <p:cNvSpPr/>
          <p:nvPr/>
        </p:nvSpPr>
        <p:spPr>
          <a:xfrm>
            <a:off x="10763250" y="9696450"/>
            <a:ext cx="1905000" cy="266700"/>
          </a:xfrm>
          <a:prstGeom prst="rect">
            <a:avLst/>
          </a:prstGeom>
          <a:noFill/>
        </p:spPr>
        <p:txBody>
          <a:bodyPr lIns="0" rIns="0" tIns="0" bIns="0"/>
          <a:lstStyle/>
          <a:p>
            <a:r>
              <a:rPr sz="1350">
                <a:solidFill>
                  <a:srgbClr val="8B99FF"/>
                </a:solidFill>
                <a:latin typeface="Arial"/>
                <a:hlinkClick r:id="rIdBK8Contents" action="ppaction://hlinksldjump"/>
              </a:rPr>
              <a:t>Contents</a:t>
            </a:r>
          </a:p>
        </p:txBody>
      </p:sp>
    </p:spTree>
    <p:extLst>
      <p:ext uri="{BB962C8B-B14F-4D97-AF65-F5344CB8AC3E}">
        <ns4:creationId val="1069037971"/>
      </p:ext>
    </p:extLst>
  </p:cSld>
</p:sld>
</file>

<file path=ppt/slides/slide5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F0F1F7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15" name="THE STARTING SCOPE">
            <a:extLst>
              <a:ext uri="{FF2B5EF4-FFF2-40B4-BE49-F238E27FC236}">
                <ns2:creationId id="{3DBBE174-4FF2-49FB-888E-2331E4A0F1A7}"/>
              </a:ext>
            </a:extLst>
          </p:cNvPr>
          <p:cNvSpPr>
            <a:spLocks noGrp="1"/>
          </p:cNvSpPr>
          <p:nvPr/>
        </p:nvSpPr>
        <p:spPr>
          <a:xfrm>
            <a:off x="857250" y="1219200"/>
            <a:ext cx="16192500" cy="1619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4575" b="1">
                <a:solidFill>
                  <a:srgbClr val="070816"/>
                </a:solidFill>
                <a:latin typeface="Arial Black"/>
                <a:ea typeface="Arial Black"/>
                <a:cs typeface="Arial Black"/>
              </a:defRPr>
            </a:defPPr>
          </a:lstStyle>
          <a:p>
            <a:pPr>
              <a:defRPr sz="4575" b="1">
                <a:solidFill>
                  <a:srgbClr val="070816"/>
                </a:solidFill>
                <a:latin typeface="Arial Black"/>
                <a:ea typeface="Arial Black"/>
                <a:cs typeface="Arial Black"/>
              </a:defRPr>
            </a:pPr>
            <a:r>
              <a:rPr sz="4575" b="1">
                <a:solidFill>
                  <a:srgbClr val="070816"/>
                </a:solidFill>
                <a:latin typeface="Arial Black"/>
                <a:ea typeface="Arial Black"/>
                <a:cs typeface="Arial Black"/>
              </a:rPr>
              <a:t>THE STARTING SCOPE</a:t>
            </a:r>
          </a:p>
        </p:txBody>
      </p:sp>
      <p:sp>
        <p:nvSpPr>
          <p:cNvPr id="2" name="Identity and creative system">
            <a:extLst>
              <a:ext uri="{FF2B5EF4-FFF2-40B4-BE49-F238E27FC236}">
                <ns2:creationId id="{F8ACAFD1-6CE1-4727-A6AB-9E310BFAA3C1}"/>
              </a:ext>
            </a:extLst>
          </p:cNvPr>
          <p:cNvSpPr>
            <a:spLocks noGrp="1"/>
          </p:cNvSpPr>
          <p:nvPr/>
        </p:nvSpPr>
        <p:spPr>
          <a:xfrm>
            <a:off x="857250" y="3190875"/>
            <a:ext cx="6572250" cy="71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550" b="1">
                <a:solidFill>
                  <a:srgbClr val="070816"/>
                </a:solidFill>
                <a:latin typeface="Arial Black"/>
                <a:ea typeface="Arial Black"/>
                <a:cs typeface="Arial Black"/>
              </a:defRPr>
            </a:defPPr>
          </a:lstStyle>
          <a:p>
            <a:pPr>
              <a:defRPr sz="2550" b="1">
                <a:solidFill>
                  <a:srgbClr val="070816"/>
                </a:solidFill>
                <a:latin typeface="Arial Black"/>
                <a:ea typeface="Arial Black"/>
                <a:cs typeface="Arial Black"/>
              </a:defRPr>
            </a:pPr>
            <a:r>
              <a:rPr sz="2550" b="1">
                <a:solidFill>
                  <a:srgbClr val="070816"/>
                </a:solidFill>
                <a:latin typeface="Arial Black"/>
                <a:ea typeface="Arial Black"/>
                <a:cs typeface="Arial Black"/>
              </a:rPr>
              <a:t>Identity and creative system</a:t>
            </a:r>
          </a:p>
        </p:txBody>
      </p:sp>
      <p:sp>
        <p:nvSpPr>
          <p:cNvPr id="3" name="Audience alignment, content pillars and reusable social form">
            <a:extLst>
              <a:ext uri="{FF2B5EF4-FFF2-40B4-BE49-F238E27FC236}">
                <ns2:creationId id="{0BAE8E4B-3B68-4C63-8F50-7B9EC9AD6414}"/>
              </a:ext>
            </a:extLst>
          </p:cNvPr>
          <p:cNvSpPr>
            <a:spLocks noGrp="1"/>
          </p:cNvSpPr>
          <p:nvPr/>
        </p:nvSpPr>
        <p:spPr>
          <a:xfrm>
            <a:off x="8096250" y="3190875"/>
            <a:ext cx="885825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325" b="0">
                <a:solidFill>
                  <a:srgbClr val="4A5170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325" b="0">
                <a:solidFill>
                  <a:srgbClr val="4A5170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4A5170"/>
                </a:solidFill>
                <a:latin typeface="Arial"/>
                <a:ea typeface="Arial"/>
                <a:cs typeface="Arial"/>
              </a:rPr>
              <a:t>Audience alignment, content pillars and reusable social formats.</a:t>
            </a:r>
          </a:p>
        </p:txBody>
      </p:sp>
      <p:sp>
        <p:nvSpPr>
          <p:cNvPr id="4" name="X strategy and management">
            <a:extLst>
              <a:ext uri="{FF2B5EF4-FFF2-40B4-BE49-F238E27FC236}">
                <ns2:creationId id="{1447BCFE-67CF-479F-8446-E4E04592743F}"/>
              </a:ext>
            </a:extLst>
          </p:cNvPr>
          <p:cNvSpPr>
            <a:spLocks noGrp="1"/>
          </p:cNvSpPr>
          <p:nvPr/>
        </p:nvSpPr>
        <p:spPr>
          <a:xfrm>
            <a:off x="857250" y="4572000"/>
            <a:ext cx="6572250" cy="71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550" b="1">
                <a:solidFill>
                  <a:srgbClr val="070816"/>
                </a:solidFill>
                <a:latin typeface="Arial Black"/>
                <a:ea typeface="Arial Black"/>
                <a:cs typeface="Arial Black"/>
              </a:defRPr>
            </a:defPPr>
          </a:lstStyle>
          <a:p>
            <a:pPr>
              <a:defRPr sz="2550" b="1">
                <a:solidFill>
                  <a:srgbClr val="070816"/>
                </a:solidFill>
                <a:latin typeface="Arial Black"/>
                <a:ea typeface="Arial Black"/>
                <a:cs typeface="Arial Black"/>
              </a:defRPr>
            </a:pPr>
            <a:r>
              <a:rPr sz="2550" b="1">
                <a:solidFill>
                  <a:srgbClr val="070816"/>
                </a:solidFill>
                <a:latin typeface="Arial Black"/>
                <a:ea typeface="Arial Black"/>
                <a:cs typeface="Arial Black"/>
              </a:rPr>
              <a:t>X strategy and management</a:t>
            </a:r>
          </a:p>
        </p:txBody>
      </p:sp>
      <p:sp>
        <p:nvSpPr>
          <p:cNvPr id="5" name="Daily publishing, platform-native copy, relevant replies and">
            <a:extLst>
              <a:ext uri="{FF2B5EF4-FFF2-40B4-BE49-F238E27FC236}">
                <ns2:creationId id="{55BE515D-FDA8-4A31-8C58-A055A53198FF}"/>
              </a:ext>
            </a:extLst>
          </p:cNvPr>
          <p:cNvSpPr>
            <a:spLocks noGrp="1"/>
          </p:cNvSpPr>
          <p:nvPr/>
        </p:nvSpPr>
        <p:spPr>
          <a:xfrm>
            <a:off x="8096250" y="4572000"/>
            <a:ext cx="885825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325" b="0">
                <a:solidFill>
                  <a:srgbClr val="4A5170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325" b="0">
                <a:solidFill>
                  <a:srgbClr val="4A5170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4A5170"/>
                </a:solidFill>
                <a:latin typeface="Arial"/>
                <a:ea typeface="Arial"/>
                <a:cs typeface="Arial"/>
              </a:rPr>
              <a:t>Daily publishing, platform-native copy, relevant replies and reporting.</a:t>
            </a:r>
          </a:p>
        </p:txBody>
      </p:sp>
      <p:sp>
        <p:nvSpPr>
          <p:cNvPr id="6" name="Instagram and short-form video">
            <a:extLst>
              <a:ext uri="{FF2B5EF4-FFF2-40B4-BE49-F238E27FC236}">
                <ns2:creationId id="{1718DFC3-AC43-4D52-8664-136C7B70BBF5}"/>
              </a:ext>
            </a:extLst>
          </p:cNvPr>
          <p:cNvSpPr>
            <a:spLocks noGrp="1"/>
          </p:cNvSpPr>
          <p:nvPr/>
        </p:nvSpPr>
        <p:spPr>
          <a:xfrm>
            <a:off x="857250" y="5953125"/>
            <a:ext cx="6572250" cy="71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550" b="1">
                <a:solidFill>
                  <a:srgbClr val="070816"/>
                </a:solidFill>
                <a:latin typeface="Arial Black"/>
                <a:ea typeface="Arial Black"/>
                <a:cs typeface="Arial Black"/>
              </a:defRPr>
            </a:defPPr>
          </a:lstStyle>
          <a:p>
            <a:pPr>
              <a:defRPr sz="2550" b="1">
                <a:solidFill>
                  <a:srgbClr val="070816"/>
                </a:solidFill>
                <a:latin typeface="Arial Black"/>
                <a:ea typeface="Arial Black"/>
                <a:cs typeface="Arial Black"/>
              </a:defRPr>
            </a:pPr>
            <a:r>
              <a:rPr sz="2550" b="1">
                <a:solidFill>
                  <a:srgbClr val="070816"/>
                </a:solidFill>
                <a:latin typeface="Arial Black"/>
                <a:ea typeface="Arial Black"/>
                <a:cs typeface="Arial Black"/>
              </a:rPr>
              <a:t>Instagram and short-form video</a:t>
            </a:r>
          </a:p>
        </p:txBody>
      </p:sp>
      <p:sp>
        <p:nvSpPr>
          <p:cNvPr id="7" name="Optional expansion. Production volumes and TikTok inclusion ">
            <a:extLst>
              <a:ext uri="{FF2B5EF4-FFF2-40B4-BE49-F238E27FC236}">
                <ns2:creationId id="{2C9170FD-C4D7-437E-91F0-C56BEB8AE2D9}"/>
              </a:ext>
            </a:extLst>
          </p:cNvPr>
          <p:cNvSpPr>
            <a:spLocks noGrp="1"/>
          </p:cNvSpPr>
          <p:nvPr/>
        </p:nvSpPr>
        <p:spPr>
          <a:xfrm>
            <a:off x="8096250" y="5953125"/>
            <a:ext cx="885825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325" b="0">
                <a:solidFill>
                  <a:srgbClr val="4A5170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325" b="0">
                <a:solidFill>
                  <a:srgbClr val="4A5170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4A5170"/>
                </a:solidFill>
                <a:latin typeface="Arial"/>
                <a:ea typeface="Arial"/>
                <a:cs typeface="Arial"/>
              </a:rPr>
              <a:t>Optional expansion. Production volumes and TikTok inclusion to agree.</a:t>
            </a:r>
          </a:p>
        </p:txBody>
      </p:sp>
      <p:sp>
        <p:nvSpPr>
          <p:cNvPr id="8" name="Discord community operations">
            <a:extLst>
              <a:ext uri="{FF2B5EF4-FFF2-40B4-BE49-F238E27FC236}">
                <ns2:creationId id="{077AB069-4673-4DFA-B003-F2E8DB7C7441}"/>
              </a:ext>
            </a:extLst>
          </p:cNvPr>
          <p:cNvSpPr>
            <a:spLocks noGrp="1"/>
          </p:cNvSpPr>
          <p:nvPr/>
        </p:nvSpPr>
        <p:spPr>
          <a:xfrm>
            <a:off x="857250" y="7334250"/>
            <a:ext cx="6572250" cy="71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550" b="1">
                <a:solidFill>
                  <a:srgbClr val="070816"/>
                </a:solidFill>
                <a:latin typeface="Arial Black"/>
                <a:ea typeface="Arial Black"/>
                <a:cs typeface="Arial Black"/>
              </a:defRPr>
            </a:defPPr>
          </a:lstStyle>
          <a:p>
            <a:pPr>
              <a:defRPr sz="2550" b="1">
                <a:solidFill>
                  <a:srgbClr val="070816"/>
                </a:solidFill>
                <a:latin typeface="Arial Black"/>
                <a:ea typeface="Arial Black"/>
                <a:cs typeface="Arial Black"/>
              </a:defRPr>
            </a:pPr>
            <a:r>
              <a:rPr sz="2550" b="1">
                <a:solidFill>
                  <a:srgbClr val="070816"/>
                </a:solidFill>
                <a:latin typeface="Arial Black"/>
                <a:ea typeface="Arial Black"/>
                <a:cs typeface="Arial Black"/>
              </a:rPr>
              <a:t>Discord community operations</a:t>
            </a:r>
          </a:p>
        </p:txBody>
      </p:sp>
      <p:sp>
        <p:nvSpPr>
          <p:cNvPr id="9" name="Optional expansion. Structure, moderation and an agreed even">
            <a:extLst>
              <a:ext uri="{FF2B5EF4-FFF2-40B4-BE49-F238E27FC236}">
                <ns2:creationId id="{B29D3F1C-C120-490D-B6D9-1AC050466B1B}"/>
              </a:ext>
            </a:extLst>
          </p:cNvPr>
          <p:cNvSpPr>
            <a:spLocks noGrp="1"/>
          </p:cNvSpPr>
          <p:nvPr/>
        </p:nvSpPr>
        <p:spPr>
          <a:xfrm>
            <a:off x="8096250" y="7334250"/>
            <a:ext cx="885825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325" b="0">
                <a:solidFill>
                  <a:srgbClr val="4A5170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325" b="0">
                <a:solidFill>
                  <a:srgbClr val="4A5170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4A5170"/>
                </a:solidFill>
                <a:latin typeface="Arial"/>
                <a:ea typeface="Arial"/>
                <a:cs typeface="Arial"/>
              </a:rPr>
              <a:t>Optional expansion. Structure, moderation and an agreed event programme.</a:t>
            </a:r>
          </a:p>
        </p:txBody>
      </p:sp>
      <p:sp>
        <p:nvSpPr>
          <p:cNvPr id="10" name="Before kickoff: agree production quantities, coverage, appro">
            <a:extLst>
              <a:ext uri="{FF2B5EF4-FFF2-40B4-BE49-F238E27FC236}">
                <ns2:creationId id="{91EEEF9B-C169-4A1E-BDD6-3FAA9D47ED3C}"/>
              </a:ext>
            </a:extLst>
          </p:cNvPr>
          <p:cNvSpPr>
            <a:spLocks noGrp="1"/>
          </p:cNvSpPr>
          <p:nvPr/>
        </p:nvSpPr>
        <p:spPr>
          <a:xfrm>
            <a:off x="857250" y="9048750"/>
            <a:ext cx="161925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800" b="0">
                <a:solidFill>
                  <a:srgbClr val="2E3BF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800" b="0">
                <a:solidFill>
                  <a:srgbClr val="2E3BFF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E3BFF"/>
                </a:solidFill>
                <a:latin typeface="Arial"/>
                <a:ea typeface="Arial"/>
                <a:cs typeface="Arial"/>
              </a:rPr>
              <a:t>Before kickoff: agree production quantities, coverage, approvals and account access.</a:t>
            </a:r>
          </a:p>
        </p:txBody>
      </p:sp>
      <p:sp>
        <p:nvSpPr>
          <p:cNvPr id="11" name="M3TA MEDIA / BK8">
            <a:extLst>
              <a:ext uri="{FF2B5EF4-FFF2-40B4-BE49-F238E27FC236}">
                <ns2:creationId id="{A12843EB-97E3-482F-9058-C9D98D08882B}"/>
              </a:ext>
            </a:extLst>
          </p:cNvPr>
          <p:cNvSpPr>
            <a:spLocks noGrp="1"/>
          </p:cNvSpPr>
          <p:nvPr/>
        </p:nvSpPr>
        <p:spPr>
          <a:xfrm>
            <a:off x="857250" y="9696450"/>
            <a:ext cx="409575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4A5170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350" b="0">
                <a:solidFill>
                  <a:srgbClr val="4A517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4A5170"/>
                </a:solidFill>
                <a:latin typeface="Arial"/>
                <a:ea typeface="Arial"/>
                <a:cs typeface="Arial"/>
              </a:rPr>
              <a:t>M3TA MEDIA / BK8</a:t>
            </a:r>
          </a:p>
        </p:txBody>
      </p:sp>
      <p:sp>
        <p:nvSpPr>
          <p:cNvPr id="12" name="05 / 10">
            <a:extLst>
              <a:ext uri="{FF2B5EF4-FFF2-40B4-BE49-F238E27FC236}">
                <ns2:creationId id="{C00FA5C0-AEC8-4F05-99E7-79810C0BF788}"/>
              </a:ext>
            </a:extLst>
          </p:cNvPr>
          <p:cNvSpPr>
            <a:spLocks noGrp="1"/>
          </p:cNvSpPr>
          <p:nvPr/>
        </p:nvSpPr>
        <p:spPr>
          <a:xfrm>
            <a:off x="16097250" y="9696450"/>
            <a:ext cx="133350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4A5170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350" b="0">
                <a:solidFill>
                  <a:srgbClr val="4A517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4A5170"/>
                </a:solidFill>
                <a:latin typeface="Arial"/>
                <a:ea typeface="Arial"/>
                <a:cs typeface="Arial"/>
              </a:rPr>
              <a:t>05 / 10</a:t>
            </a:r>
          </a:p>
        </p:txBody>
      </p:sp>
      <p:sp>
        <p:nvSpPr>
          <p:cNvPr id="13" name="Web proposal">
            <a:extLst>
              <a:ext uri="{FF2B5EF4-FFF2-40B4-BE49-F238E27FC236}">
                <ns2:creationId id="{0BFFCBA2-EE24-43AE-B252-EDC0034D5E9F}"/>
              </a:ext>
            </a:extLst>
          </p:cNvPr>
          <p:cNvSpPr>
            <a:spLocks noGrp="1"/>
          </p:cNvSpPr>
          <p:nvPr/>
        </p:nvSpPr>
        <p:spPr>
          <a:xfrm>
            <a:off x="13620750" y="9696450"/>
            <a:ext cx="200025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2E3BF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350" b="0">
                <a:solidFill>
                  <a:srgbClr val="2E3BF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2E3BFF"/>
                </a:solidFill>
                <a:latin typeface="Arial"/>
                <a:ea typeface="Arial"/>
                <a:cs typeface="Arial"/>
                <a:hlinkClick r:id="R6c1586de37d54c2e"/>
              </a:rPr>
              <a:t>Web proposal</a:t>
            </a:r>
          </a:p>
        </p:txBody>
      </p:sp>
      <p:sp>
        <p:nvSpPr>
          <p:cNvPr id="14" name="Review draft · 15 October 2026">
            <a:extLst>
              <a:ext uri="{FF2B5EF4-FFF2-40B4-BE49-F238E27FC236}">
                <ns2:creationId id="{1A036FBC-EE81-4925-8629-7FBBC546AE96}"/>
              </a:ext>
            </a:extLst>
          </p:cNvPr>
          <p:cNvSpPr>
            <a:spLocks noGrp="1"/>
          </p:cNvSpPr>
          <p:nvPr/>
        </p:nvSpPr>
        <p:spPr>
          <a:xfrm>
            <a:off x="857250" y="609600"/>
            <a:ext cx="666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4A5170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350" b="0">
                <a:solidFill>
                  <a:srgbClr val="4A517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4A5170"/>
                </a:solidFill>
                <a:latin typeface="Arial"/>
                <a:ea typeface="Arial"/>
                <a:cs typeface="Arial"/>
              </a:rPr>
              <a:t>Review draft · 15 October 2026</a:t>
            </a:r>
          </a:p>
        </p:txBody>
      </p:sp>
      <p:sp>
        <p:nvSpPr>
          <p:cNvPr id="9901" name="Contents navigation"/>
          <p:cNvSpPr/>
          <p:nvPr/>
        </p:nvSpPr>
        <p:spPr>
          <a:xfrm>
            <a:off x="10763250" y="9696450"/>
            <a:ext cx="1905000" cy="266700"/>
          </a:xfrm>
          <a:prstGeom prst="rect">
            <a:avLst/>
          </a:prstGeom>
          <a:noFill/>
        </p:spPr>
        <p:txBody>
          <a:bodyPr lIns="0" rIns="0" tIns="0" bIns="0"/>
          <a:lstStyle/>
          <a:p>
            <a:r>
              <a:rPr sz="1350">
                <a:solidFill>
                  <a:srgbClr val="2E3BFF"/>
                </a:solidFill>
                <a:latin typeface="Arial"/>
                <a:hlinkClick r:id="rIdBK8Contents" action="ppaction://hlinksldjump"/>
              </a:rPr>
              <a:t>Contents</a:t>
            </a:r>
          </a:p>
        </p:txBody>
      </p:sp>
    </p:spTree>
    <p:extLst>
      <p:ext uri="{BB962C8B-B14F-4D97-AF65-F5344CB8AC3E}">
        <ns4:creationId val="501347221"/>
      </p:ext>
    </p:extLst>
  </p:cSld>
</p:sld>
</file>

<file path=ppt/slides/slide6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070816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18" name="THE FIRST 90 DAYS">
            <a:extLst>
              <a:ext uri="{FF2B5EF4-FFF2-40B4-BE49-F238E27FC236}">
                <ns2:creationId id="{242046AB-E102-4990-B596-E17C90C11DC0}"/>
              </a:ext>
            </a:extLst>
          </p:cNvPr>
          <p:cNvSpPr>
            <a:spLocks noGrp="1"/>
          </p:cNvSpPr>
          <p:nvPr/>
        </p:nvSpPr>
        <p:spPr>
          <a:xfrm>
            <a:off x="857250" y="1219200"/>
            <a:ext cx="16192500" cy="1619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4575" b="1">
                <a:solidFill>
                  <a:srgbClr val="D5DCFF"/>
                </a:solidFill>
                <a:latin typeface="Arial Black"/>
                <a:ea typeface="Arial Black"/>
                <a:cs typeface="Arial Black"/>
              </a:defRPr>
            </a:defPPr>
          </a:lstStyle>
          <a:p>
            <a:pPr>
              <a:defRPr sz="4575" b="1">
                <a:solidFill>
                  <a:srgbClr val="D5DCFF"/>
                </a:solidFill>
                <a:latin typeface="Arial Black"/>
                <a:ea typeface="Arial Black"/>
                <a:cs typeface="Arial Black"/>
              </a:defRPr>
            </a:pPr>
            <a:r>
              <a:rPr sz="4575" b="1">
                <a:solidFill>
                  <a:srgbClr val="D5DCFF"/>
                </a:solidFill>
                <a:latin typeface="Arial Black"/>
                <a:ea typeface="Arial Black"/>
                <a:cs typeface="Arial Black"/>
              </a:rPr>
              <a:t>THE FIRST 90 DAYS</a:t>
            </a:r>
          </a:p>
        </p:txBody>
      </p:sp>
      <p:sp>
        <p:nvSpPr>
          <p:cNvPr id="2" name="Days 1–30">
            <a:extLst>
              <a:ext uri="{FF2B5EF4-FFF2-40B4-BE49-F238E27FC236}">
                <ns2:creationId id="{0BDF2C3F-2E6A-447D-A86F-7C9DCC50C2A4}"/>
              </a:ext>
            </a:extLst>
          </p:cNvPr>
          <p:cNvSpPr>
            <a:spLocks noGrp="1"/>
          </p:cNvSpPr>
          <p:nvPr/>
        </p:nvSpPr>
        <p:spPr>
          <a:xfrm>
            <a:off x="857250" y="3190875"/>
            <a:ext cx="49530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250" b="0">
                <a:solidFill>
                  <a:srgbClr val="8B99F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250" b="0">
                <a:solidFill>
                  <a:srgbClr val="8B99FF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8B99FF"/>
                </a:solidFill>
                <a:latin typeface="Arial"/>
                <a:ea typeface="Arial"/>
                <a:cs typeface="Arial"/>
              </a:rPr>
              <a:t>Days 1–30</a:t>
            </a:r>
          </a:p>
        </p:txBody>
      </p:sp>
      <p:sp>
        <p:nvSpPr>
          <p:cNvPr id="3" name="Establish the foundation">
            <a:extLst>
              <a:ext uri="{FF2B5EF4-FFF2-40B4-BE49-F238E27FC236}">
                <ns2:creationId id="{FBFACFEC-BBFE-4540-AAC9-398E3F55DF2B}"/>
              </a:ext>
            </a:extLst>
          </p:cNvPr>
          <p:cNvSpPr>
            <a:spLocks noGrp="1"/>
          </p:cNvSpPr>
          <p:nvPr/>
        </p:nvSpPr>
        <p:spPr>
          <a:xfrm>
            <a:off x="857250" y="4048125"/>
            <a:ext cx="4857750" cy="1000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3150" b="1">
                <a:solidFill>
                  <a:srgbClr val="D5DCFF"/>
                </a:solidFill>
                <a:latin typeface="Arial Black"/>
                <a:ea typeface="Arial Black"/>
                <a:cs typeface="Arial Black"/>
              </a:defRPr>
            </a:defPPr>
          </a:lstStyle>
          <a:p>
            <a:pPr>
              <a:defRPr sz="3150" b="1">
                <a:solidFill>
                  <a:srgbClr val="D5DCFF"/>
                </a:solidFill>
                <a:latin typeface="Arial Black"/>
                <a:ea typeface="Arial Black"/>
                <a:cs typeface="Arial Black"/>
              </a:defRPr>
            </a:pPr>
            <a:r>
              <a:rPr sz="3150" b="1">
                <a:solidFill>
                  <a:srgbClr val="D5DCFF"/>
                </a:solidFill>
                <a:latin typeface="Arial Black"/>
                <a:ea typeface="Arial Black"/>
                <a:cs typeface="Arial Black"/>
              </a:rPr>
              <a:t>Establish the foundation</a:t>
            </a:r>
          </a:p>
        </p:txBody>
      </p:sp>
      <p:sp>
        <p:nvSpPr>
          <p:cNvPr id="4" name="Confirm the audience, channels and scope. Audit the correct ">
            <a:extLst>
              <a:ext uri="{FF2B5EF4-FFF2-40B4-BE49-F238E27FC236}">
                <ns2:creationId id="{1680EEB7-26D8-43C5-A57F-BACA41686003}"/>
              </a:ext>
            </a:extLst>
          </p:cNvPr>
          <p:cNvSpPr>
            <a:spLocks noGrp="1"/>
          </p:cNvSpPr>
          <p:nvPr/>
        </p:nvSpPr>
        <p:spPr>
          <a:xfrm>
            <a:off x="857250" y="5429250"/>
            <a:ext cx="4857750" cy="2286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325" b="0">
                <a:solidFill>
                  <a:srgbClr val="A0A8C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325" b="0">
                <a:solidFill>
                  <a:srgbClr val="A0A8CF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A0A8CF"/>
                </a:solidFill>
                <a:latin typeface="Arial"/>
                <a:ea typeface="Arial"/>
                <a:cs typeface="Arial"/>
              </a:rPr>
              <a:t>Confirm the audience, channels and scope. Audit the correct accounts, agree the creative direction, configure tracking and launch the first content calendar.</a:t>
            </a:r>
          </a:p>
        </p:txBody>
      </p:sp>
      <p:sp>
        <p:nvSpPr>
          <p:cNvPr id="5" name="Baseline report, working templates and the first publishing ">
            <a:extLst>
              <a:ext uri="{FF2B5EF4-FFF2-40B4-BE49-F238E27FC236}">
                <ns2:creationId id="{ACE2B103-9016-4FD2-81E5-EE26D077B969}"/>
              </a:ext>
            </a:extLst>
          </p:cNvPr>
          <p:cNvSpPr>
            <a:spLocks noGrp="1"/>
          </p:cNvSpPr>
          <p:nvPr/>
        </p:nvSpPr>
        <p:spPr>
          <a:xfrm>
            <a:off x="857250" y="8048625"/>
            <a:ext cx="4857750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950" b="0">
                <a:solidFill>
                  <a:srgbClr val="D5DCF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950" b="0">
                <a:solidFill>
                  <a:srgbClr val="D5DCFF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D5DCFF"/>
                </a:solidFill>
                <a:latin typeface="Arial"/>
                <a:ea typeface="Arial"/>
                <a:cs typeface="Arial"/>
              </a:rPr>
              <a:t>Baseline report, working templates and the first publishing cycle.</a:t>
            </a:r>
          </a:p>
        </p:txBody>
      </p:sp>
      <p:sp>
        <p:nvSpPr>
          <p:cNvPr id="6" name="Days 31–60">
            <a:extLst>
              <a:ext uri="{FF2B5EF4-FFF2-40B4-BE49-F238E27FC236}">
                <ns2:creationId id="{7264291B-1082-4E57-876F-20303D0E0DA2}"/>
              </a:ext>
            </a:extLst>
          </p:cNvPr>
          <p:cNvSpPr>
            <a:spLocks noGrp="1"/>
          </p:cNvSpPr>
          <p:nvPr/>
        </p:nvSpPr>
        <p:spPr>
          <a:xfrm>
            <a:off x="6477000" y="3190875"/>
            <a:ext cx="49530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250" b="0">
                <a:solidFill>
                  <a:srgbClr val="8B99F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250" b="0">
                <a:solidFill>
                  <a:srgbClr val="8B99FF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8B99FF"/>
                </a:solidFill>
                <a:latin typeface="Arial"/>
                <a:ea typeface="Arial"/>
                <a:cs typeface="Arial"/>
              </a:rPr>
              <a:t>Days 31–60</a:t>
            </a:r>
          </a:p>
        </p:txBody>
      </p:sp>
      <p:sp>
        <p:nvSpPr>
          <p:cNvPr id="7" name="Test the formats">
            <a:extLst>
              <a:ext uri="{FF2B5EF4-FFF2-40B4-BE49-F238E27FC236}">
                <ns2:creationId id="{A18EB2BF-EF7A-46E5-B19C-31566B2CF0FB}"/>
              </a:ext>
            </a:extLst>
          </p:cNvPr>
          <p:cNvSpPr>
            <a:spLocks noGrp="1"/>
          </p:cNvSpPr>
          <p:nvPr/>
        </p:nvSpPr>
        <p:spPr>
          <a:xfrm>
            <a:off x="6477000" y="4048125"/>
            <a:ext cx="4857750" cy="1000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3150" b="1">
                <a:solidFill>
                  <a:srgbClr val="D5DCFF"/>
                </a:solidFill>
                <a:latin typeface="Arial Black"/>
                <a:ea typeface="Arial Black"/>
                <a:cs typeface="Arial Black"/>
              </a:defRPr>
            </a:defPPr>
          </a:lstStyle>
          <a:p>
            <a:pPr>
              <a:defRPr sz="3150" b="1">
                <a:solidFill>
                  <a:srgbClr val="D5DCFF"/>
                </a:solidFill>
                <a:latin typeface="Arial Black"/>
                <a:ea typeface="Arial Black"/>
                <a:cs typeface="Arial Black"/>
              </a:defRPr>
            </a:pPr>
            <a:r>
              <a:rPr sz="3150" b="1">
                <a:solidFill>
                  <a:srgbClr val="D5DCFF"/>
                </a:solidFill>
                <a:latin typeface="Arial Black"/>
                <a:ea typeface="Arial Black"/>
                <a:cs typeface="Arial Black"/>
              </a:rPr>
              <a:t>Test the formats</a:t>
            </a:r>
          </a:p>
        </p:txBody>
      </p:sp>
      <p:sp>
        <p:nvSpPr>
          <p:cNvPr id="8" name="Compare content themes, creative treatments and calls to act">
            <a:extLst>
              <a:ext uri="{FF2B5EF4-FFF2-40B4-BE49-F238E27FC236}">
                <ns2:creationId id="{D586ADE4-08FE-48DC-9AB0-4EDBA773250B}"/>
              </a:ext>
            </a:extLst>
          </p:cNvPr>
          <p:cNvSpPr>
            <a:spLocks noGrp="1"/>
          </p:cNvSpPr>
          <p:nvPr/>
        </p:nvSpPr>
        <p:spPr>
          <a:xfrm>
            <a:off x="6477000" y="5429250"/>
            <a:ext cx="4857750" cy="2286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325" b="0">
                <a:solidFill>
                  <a:srgbClr val="A0A8C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325" b="0">
                <a:solidFill>
                  <a:srgbClr val="A0A8CF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A0A8CF"/>
                </a:solidFill>
                <a:latin typeface="Arial"/>
                <a:ea typeface="Arial"/>
                <a:cs typeface="Arial"/>
              </a:rPr>
              <a:t>Compare content themes, creative treatments and calls to action. Review audience response alongside tracked traffic and any available registration data.</a:t>
            </a:r>
          </a:p>
        </p:txBody>
      </p:sp>
      <p:sp>
        <p:nvSpPr>
          <p:cNvPr id="9" name="A format review and a decision on the next channel or campai">
            <a:extLst>
              <a:ext uri="{FF2B5EF4-FFF2-40B4-BE49-F238E27FC236}">
                <ns2:creationId id="{AEE988ED-79D9-46C8-89AA-4416C3113E0A}"/>
              </a:ext>
            </a:extLst>
          </p:cNvPr>
          <p:cNvSpPr>
            <a:spLocks noGrp="1"/>
          </p:cNvSpPr>
          <p:nvPr/>
        </p:nvSpPr>
        <p:spPr>
          <a:xfrm>
            <a:off x="6477000" y="8048625"/>
            <a:ext cx="4857750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950" b="0">
                <a:solidFill>
                  <a:srgbClr val="D5DCF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950" b="0">
                <a:solidFill>
                  <a:srgbClr val="D5DCFF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D5DCFF"/>
                </a:solidFill>
                <a:latin typeface="Arial"/>
                <a:ea typeface="Arial"/>
                <a:cs typeface="Arial"/>
              </a:rPr>
              <a:t>A format review and a decision on the next channel or campaign test.</a:t>
            </a:r>
          </a:p>
        </p:txBody>
      </p:sp>
      <p:sp>
        <p:nvSpPr>
          <p:cNvPr id="10" name="Days 61–90">
            <a:extLst>
              <a:ext uri="{FF2B5EF4-FFF2-40B4-BE49-F238E27FC236}">
                <ns2:creationId id="{EA2BB29E-497E-4947-9AAE-B203DCDD54C3}"/>
              </a:ext>
            </a:extLst>
          </p:cNvPr>
          <p:cNvSpPr>
            <a:spLocks noGrp="1"/>
          </p:cNvSpPr>
          <p:nvPr/>
        </p:nvSpPr>
        <p:spPr>
          <a:xfrm>
            <a:off x="12096750" y="3190875"/>
            <a:ext cx="49530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250" b="0">
                <a:solidFill>
                  <a:srgbClr val="8B99F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250" b="0">
                <a:solidFill>
                  <a:srgbClr val="8B99FF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8B99FF"/>
                </a:solidFill>
                <a:latin typeface="Arial"/>
                <a:ea typeface="Arial"/>
                <a:cs typeface="Arial"/>
              </a:rPr>
              <a:t>Days 61–90</a:t>
            </a:r>
          </a:p>
        </p:txBody>
      </p:sp>
      <p:sp>
        <p:nvSpPr>
          <p:cNvPr id="11" name="Refine the programme">
            <a:extLst>
              <a:ext uri="{FF2B5EF4-FFF2-40B4-BE49-F238E27FC236}">
                <ns2:creationId id="{382A15FF-CF61-4B2C-A7AD-6B6679B4946D}"/>
              </a:ext>
            </a:extLst>
          </p:cNvPr>
          <p:cNvSpPr>
            <a:spLocks noGrp="1"/>
          </p:cNvSpPr>
          <p:nvPr/>
        </p:nvSpPr>
        <p:spPr>
          <a:xfrm>
            <a:off x="12096750" y="4048125"/>
            <a:ext cx="4857750" cy="1000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3150" b="1">
                <a:solidFill>
                  <a:srgbClr val="D5DCFF"/>
                </a:solidFill>
                <a:latin typeface="Arial Black"/>
                <a:ea typeface="Arial Black"/>
                <a:cs typeface="Arial Black"/>
              </a:defRPr>
            </a:defPPr>
          </a:lstStyle>
          <a:p>
            <a:pPr>
              <a:defRPr sz="3150" b="1">
                <a:solidFill>
                  <a:srgbClr val="D5DCFF"/>
                </a:solidFill>
                <a:latin typeface="Arial Black"/>
                <a:ea typeface="Arial Black"/>
                <a:cs typeface="Arial Black"/>
              </a:defRPr>
            </a:pPr>
            <a:r>
              <a:rPr sz="3150" b="1">
                <a:solidFill>
                  <a:srgbClr val="D5DCFF"/>
                </a:solidFill>
                <a:latin typeface="Arial Black"/>
                <a:ea typeface="Arial Black"/>
                <a:cs typeface="Arial Black"/>
              </a:rPr>
              <a:t>Refine the programme</a:t>
            </a:r>
          </a:p>
        </p:txBody>
      </p:sp>
      <p:sp>
        <p:nvSpPr>
          <p:cNvPr id="12" name="Put more effort into the strongest repeatable formats. Revie">
            <a:extLst>
              <a:ext uri="{FF2B5EF4-FFF2-40B4-BE49-F238E27FC236}">
                <ns2:creationId id="{02412E03-4B83-453B-BC38-69598A76FF03}"/>
              </a:ext>
            </a:extLst>
          </p:cNvPr>
          <p:cNvSpPr>
            <a:spLocks noGrp="1"/>
          </p:cNvSpPr>
          <p:nvPr/>
        </p:nvSpPr>
        <p:spPr>
          <a:xfrm>
            <a:off x="12096750" y="5429250"/>
            <a:ext cx="4857750" cy="2286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325" b="0">
                <a:solidFill>
                  <a:srgbClr val="A0A8C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325" b="0">
                <a:solidFill>
                  <a:srgbClr val="A0A8CF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A0A8CF"/>
                </a:solidFill>
                <a:latin typeface="Arial"/>
                <a:ea typeface="Arial"/>
                <a:cs typeface="Arial"/>
              </a:rPr>
              <a:t>Put more effort into the strongest repeatable formats. Review the journey beyond the click and agree the next quarter’s scope from the observed results.</a:t>
            </a:r>
          </a:p>
        </p:txBody>
      </p:sp>
      <p:sp>
        <p:nvSpPr>
          <p:cNvPr id="13" name="A 90-day review, recommendations and the next-quarter plan.">
            <a:extLst>
              <a:ext uri="{FF2B5EF4-FFF2-40B4-BE49-F238E27FC236}">
                <ns2:creationId id="{03795268-DC64-40FC-8A9B-2C7EC4281F1D}"/>
              </a:ext>
            </a:extLst>
          </p:cNvPr>
          <p:cNvSpPr>
            <a:spLocks noGrp="1"/>
          </p:cNvSpPr>
          <p:nvPr/>
        </p:nvSpPr>
        <p:spPr>
          <a:xfrm>
            <a:off x="12096750" y="8048625"/>
            <a:ext cx="4857750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950" b="0">
                <a:solidFill>
                  <a:srgbClr val="D5DCF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950" b="0">
                <a:solidFill>
                  <a:srgbClr val="D5DCFF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D5DCFF"/>
                </a:solidFill>
                <a:latin typeface="Arial"/>
                <a:ea typeface="Arial"/>
                <a:cs typeface="Arial"/>
              </a:rPr>
              <a:t>A 90-day review, recommendations and the next-quarter plan.</a:t>
            </a:r>
          </a:p>
        </p:txBody>
      </p:sp>
      <p:sp>
        <p:nvSpPr>
          <p:cNvPr id="14" name="M3TA MEDIA / BK8">
            <a:extLst>
              <a:ext uri="{FF2B5EF4-FFF2-40B4-BE49-F238E27FC236}">
                <ns2:creationId id="{816D0AAF-79B8-4442-8DB9-93302D7565D6}"/>
              </a:ext>
            </a:extLst>
          </p:cNvPr>
          <p:cNvSpPr>
            <a:spLocks noGrp="1"/>
          </p:cNvSpPr>
          <p:nvPr/>
        </p:nvSpPr>
        <p:spPr>
          <a:xfrm>
            <a:off x="857250" y="9696450"/>
            <a:ext cx="409575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A0A8C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350" b="0">
                <a:solidFill>
                  <a:srgbClr val="A0A8C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A0A8CF"/>
                </a:solidFill>
                <a:latin typeface="Arial"/>
                <a:ea typeface="Arial"/>
                <a:cs typeface="Arial"/>
              </a:rPr>
              <a:t>M3TA MEDIA / BK8</a:t>
            </a:r>
          </a:p>
        </p:txBody>
      </p:sp>
      <p:sp>
        <p:nvSpPr>
          <p:cNvPr id="15" name="06 / 10">
            <a:extLst>
              <a:ext uri="{FF2B5EF4-FFF2-40B4-BE49-F238E27FC236}">
                <ns2:creationId id="{767CAD0F-5B1B-4FC9-9025-20BF326B1F86}"/>
              </a:ext>
            </a:extLst>
          </p:cNvPr>
          <p:cNvSpPr>
            <a:spLocks noGrp="1"/>
          </p:cNvSpPr>
          <p:nvPr/>
        </p:nvSpPr>
        <p:spPr>
          <a:xfrm>
            <a:off x="16097250" y="9696450"/>
            <a:ext cx="133350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A0A8C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350" b="0">
                <a:solidFill>
                  <a:srgbClr val="A0A8C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A0A8CF"/>
                </a:solidFill>
                <a:latin typeface="Arial"/>
                <a:ea typeface="Arial"/>
                <a:cs typeface="Arial"/>
              </a:rPr>
              <a:t>06 / 10</a:t>
            </a:r>
          </a:p>
        </p:txBody>
      </p:sp>
      <p:sp>
        <p:nvSpPr>
          <p:cNvPr id="16" name="Web proposal">
            <a:extLst>
              <a:ext uri="{FF2B5EF4-FFF2-40B4-BE49-F238E27FC236}">
                <ns2:creationId id="{6B962131-3C50-4BA6-B74F-3471525231BC}"/>
              </a:ext>
            </a:extLst>
          </p:cNvPr>
          <p:cNvSpPr>
            <a:spLocks noGrp="1"/>
          </p:cNvSpPr>
          <p:nvPr/>
        </p:nvSpPr>
        <p:spPr>
          <a:xfrm>
            <a:off x="13620750" y="9696450"/>
            <a:ext cx="200025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8B99F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350" b="0">
                <a:solidFill>
                  <a:srgbClr val="8B99F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8B99FF"/>
                </a:solidFill>
                <a:latin typeface="Arial"/>
                <a:ea typeface="Arial"/>
                <a:cs typeface="Arial"/>
                <a:hlinkClick r:id="R24e184e5adc24043"/>
              </a:rPr>
              <a:t>Web proposal</a:t>
            </a:r>
          </a:p>
        </p:txBody>
      </p:sp>
      <p:sp>
        <p:nvSpPr>
          <p:cNvPr id="17" name="Review draft · 15 October 2026">
            <a:extLst>
              <a:ext uri="{FF2B5EF4-FFF2-40B4-BE49-F238E27FC236}">
                <ns2:creationId id="{2B62A8E1-5720-4B5D-BB40-5BECADC7369D}"/>
              </a:ext>
            </a:extLst>
          </p:cNvPr>
          <p:cNvSpPr>
            <a:spLocks noGrp="1"/>
          </p:cNvSpPr>
          <p:nvPr/>
        </p:nvSpPr>
        <p:spPr>
          <a:xfrm>
            <a:off x="857250" y="609600"/>
            <a:ext cx="666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A0A8C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350" b="0">
                <a:solidFill>
                  <a:srgbClr val="A0A8C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A0A8CF"/>
                </a:solidFill>
                <a:latin typeface="Arial"/>
                <a:ea typeface="Arial"/>
                <a:cs typeface="Arial"/>
              </a:rPr>
              <a:t>Review draft · 15 October 2026</a:t>
            </a:r>
          </a:p>
        </p:txBody>
      </p:sp>
      <p:sp>
        <p:nvSpPr>
          <p:cNvPr id="9901" name="Contents navigation"/>
          <p:cNvSpPr/>
          <p:nvPr/>
        </p:nvSpPr>
        <p:spPr>
          <a:xfrm>
            <a:off x="10763250" y="9696450"/>
            <a:ext cx="1905000" cy="266700"/>
          </a:xfrm>
          <a:prstGeom prst="rect">
            <a:avLst/>
          </a:prstGeom>
          <a:noFill/>
        </p:spPr>
        <p:txBody>
          <a:bodyPr lIns="0" rIns="0" tIns="0" bIns="0"/>
          <a:lstStyle/>
          <a:p>
            <a:r>
              <a:rPr sz="1350">
                <a:solidFill>
                  <a:srgbClr val="8B99FF"/>
                </a:solidFill>
                <a:latin typeface="Arial"/>
                <a:hlinkClick r:id="rIdBK8Contents" action="ppaction://hlinksldjump"/>
              </a:rPr>
              <a:t>Contents</a:t>
            </a:r>
          </a:p>
        </p:txBody>
      </p:sp>
    </p:spTree>
    <p:extLst>
      <p:ext uri="{BB962C8B-B14F-4D97-AF65-F5344CB8AC3E}">
        <ns4:creationId val="704758032"/>
      </p:ext>
    </p:extLst>
  </p:cSld>
</p:sld>
</file>

<file path=ppt/slides/slide7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F0F1F7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8" name="FOLLOW THE JOURNEY BEYOND THE POST">
            <a:extLst>
              <a:ext uri="{FF2B5EF4-FFF2-40B4-BE49-F238E27FC236}">
                <ns2:creationId id="{216016DB-4405-4FCB-939B-4C3AFDD45D99}"/>
              </a:ext>
            </a:extLst>
          </p:cNvPr>
          <p:cNvSpPr>
            <a:spLocks noGrp="1"/>
          </p:cNvSpPr>
          <p:nvPr/>
        </p:nvSpPr>
        <p:spPr>
          <a:xfrm>
            <a:off x="857250" y="1219200"/>
            <a:ext cx="16192500" cy="1619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4575" b="1">
                <a:solidFill>
                  <a:srgbClr val="070816"/>
                </a:solidFill>
                <a:latin typeface="Arial Black"/>
                <a:ea typeface="Arial Black"/>
                <a:cs typeface="Arial Black"/>
              </a:defRPr>
            </a:defPPr>
          </a:lstStyle>
          <a:p>
            <a:pPr>
              <a:defRPr sz="4575" b="1">
                <a:solidFill>
                  <a:srgbClr val="070816"/>
                </a:solidFill>
                <a:latin typeface="Arial Black"/>
                <a:ea typeface="Arial Black"/>
                <a:cs typeface="Arial Black"/>
              </a:defRPr>
            </a:pPr>
            <a:r>
              <a:rPr sz="4575" b="1">
                <a:solidFill>
                  <a:srgbClr val="070816"/>
                </a:solidFill>
                <a:latin typeface="Arial Black"/>
                <a:ea typeface="Arial Black"/>
                <a:cs typeface="Arial Black"/>
              </a:rPr>
              <a:t>FOLLOW THE JOURNEY BEYOND THE POST</a:t>
            </a:r>
          </a:p>
        </p:txBody>
      </p:sp>
      <p:graphicFrame>
        <p:nvGraphicFramePr>
          <p:cNvPr id="2" name="">
            <a:extLst>
              <a:ext uri="{FF2B5EF4-FFF2-40B4-BE49-F238E27FC236}">
                <ns2:creationId id="{E9C74247-5C67-4466-8F7E-7AE1BE95AC63}"/>
              </a:ext>
            </a:extLst>
          </p:cNvPr>
          <p:cNvGraphicFramePr/>
          <p:nvPr/>
        </p:nvGraphicFramePr>
        <p:xfrm>
          <a:off x="857250" y="3190875"/>
          <a:ext cx="16573500" cy="4762500"/>
        </p:xfrm>
        <a:graphic>
          <a:graphicData uri="http://schemas.openxmlformats.org/drawingml/2006/table">
            <a:tbl>
              <a:tblPr/>
              <a:tblGrid>
                <a:gridCol w="2667000"/>
                <a:gridCol w="8286750"/>
                <a:gridCol w="5619750"/>
              </a:tblGrid>
              <a:tr h="793750">
                <a:tc>
                  <a:txBody>
                    <a:bodyPr lIns="152400" tIns="152400" rIns="152400" bIns="152400"/>
                    <a:lstStyle/>
                    <a:p>
                      <a:r>
                        <a:rPr sz="1875" b="1">
                          <a:solidFill>
                            <a:srgbClr val="D5DCFF"/>
                          </a:solidFill>
                          <a:latin typeface="Arial"/>
                          <a:ea typeface="Arial"/>
                          <a:cs typeface="Arial"/>
                        </a:rPr>
                        <a:t>Stage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7CADA"/>
                      </a:solidFill>
                      <a:prstDash val="solid"/>
                    </a:lnL>
                    <a:lnR w="9525">
                      <a:solidFill>
                        <a:srgbClr val="C7CADA"/>
                      </a:solidFill>
                      <a:prstDash val="solid"/>
                    </a:lnR>
                    <a:lnT w="9525">
                      <a:solidFill>
                        <a:srgbClr val="C7CADA"/>
                      </a:solidFill>
                      <a:prstDash val="solid"/>
                    </a:lnT>
                    <a:lnB w="9525">
                      <a:solidFill>
                        <a:srgbClr val="C7CADA"/>
                      </a:solidFill>
                      <a:prstDash val="solid"/>
                    </a:lnB>
                    <a:solidFill>
                      <a:srgbClr val="070816"/>
                    </a:solidFill>
                  </a:tcPr>
                </a:tc>
                <a:tc>
                  <a:txBody>
                    <a:bodyPr lIns="152400" tIns="152400" rIns="152400" bIns="152400"/>
                    <a:lstStyle/>
                    <a:p>
                      <a:r>
                        <a:rPr sz="1875" b="1">
                          <a:solidFill>
                            <a:srgbClr val="D5DCFF"/>
                          </a:solidFill>
                          <a:latin typeface="Arial"/>
                          <a:ea typeface="Arial"/>
                          <a:cs typeface="Arial"/>
                        </a:rPr>
                        <a:t>What we measure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7CADA"/>
                      </a:solidFill>
                      <a:prstDash val="solid"/>
                    </a:lnR>
                    <a:lnT w="9525">
                      <a:solidFill>
                        <a:srgbClr val="C7CADA"/>
                      </a:solidFill>
                      <a:prstDash val="solid"/>
                    </a:lnT>
                    <a:lnB w="9525">
                      <a:solidFill>
                        <a:srgbClr val="C7CADA"/>
                      </a:solidFill>
                      <a:prstDash val="solid"/>
                    </a:lnB>
                    <a:solidFill>
                      <a:srgbClr val="070816"/>
                    </a:solidFill>
                  </a:tcPr>
                </a:tc>
                <a:tc>
                  <a:txBody>
                    <a:bodyPr lIns="152400" tIns="152400" rIns="152400" bIns="152400"/>
                    <a:lstStyle/>
                    <a:p>
                      <a:r>
                        <a:rPr sz="1875" b="1">
                          <a:solidFill>
                            <a:srgbClr val="D5DCFF"/>
                          </a:solidFill>
                          <a:latin typeface="Arial"/>
                          <a:ea typeface="Arial"/>
                          <a:cs typeface="Arial"/>
                        </a:rPr>
                        <a:t>Evidence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7CADA"/>
                      </a:solidFill>
                      <a:prstDash val="solid"/>
                    </a:lnR>
                    <a:lnT w="9525">
                      <a:solidFill>
                        <a:srgbClr val="C7CADA"/>
                      </a:solidFill>
                      <a:prstDash val="solid"/>
                    </a:lnT>
                    <a:lnB w="9525">
                      <a:solidFill>
                        <a:srgbClr val="C7CADA"/>
                      </a:solidFill>
                      <a:prstDash val="solid"/>
                    </a:lnB>
                    <a:solidFill>
                      <a:srgbClr val="070816"/>
                    </a:solidFill>
                  </a:tcPr>
                </a:tc>
              </a:tr>
              <a:tr h="793750">
                <a:tc>
                  <a:txBody>
                    <a:bodyPr lIns="152400" tIns="152400" rIns="152400" bIns="152400"/>
                    <a:lstStyle/>
                    <a:p>
                      <a:r>
                        <a:rPr sz="2100" b="0">
                          <a:solidFill>
                            <a:srgbClr val="070816"/>
                          </a:solidFill>
                          <a:latin typeface="Arial"/>
                          <a:ea typeface="Arial"/>
                          <a:cs typeface="Arial"/>
                        </a:rPr>
                        <a:t>Attention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7CADA"/>
                      </a:solidFill>
                      <a:prstDash val="solid"/>
                    </a:lnL>
                    <a:lnR w="9525">
                      <a:solidFill>
                        <a:srgbClr val="C7CADA"/>
                      </a:solidFill>
                      <a:prstDash val="solid"/>
                    </a:lnR>
                    <a:lnB w="9525">
                      <a:solidFill>
                        <a:srgbClr val="C7CADA"/>
                      </a:solidFill>
                      <a:prstDash val="solid"/>
                    </a:lnB>
                    <a:solidFill>
                      <a:srgbClr val="F0F1F7"/>
                    </a:solidFill>
                  </a:tcPr>
                </a:tc>
                <a:tc>
                  <a:txBody>
                    <a:bodyPr lIns="152400" tIns="152400" rIns="152400" bIns="152400"/>
                    <a:lstStyle/>
                    <a:p>
                      <a:r>
                        <a:rPr sz="2100" b="0">
                          <a:solidFill>
                            <a:srgbClr val="070816"/>
                          </a:solidFill>
                          <a:latin typeface="Arial"/>
                          <a:ea typeface="Arial"/>
                          <a:cs typeface="Arial"/>
                        </a:rPr>
                        <a:t>Impressions, video views and audience growth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7CADA"/>
                      </a:solidFill>
                      <a:prstDash val="solid"/>
                    </a:lnR>
                    <a:lnB w="9525">
                      <a:solidFill>
                        <a:srgbClr val="C7CADA"/>
                      </a:solidFill>
                      <a:prstDash val="solid"/>
                    </a:lnB>
                    <a:solidFill>
                      <a:srgbClr val="F0F1F7"/>
                    </a:solidFill>
                  </a:tcPr>
                </a:tc>
                <a:tc>
                  <a:txBody>
                    <a:bodyPr lIns="152400" tIns="152400" rIns="152400" bIns="152400"/>
                    <a:lstStyle/>
                    <a:p>
                      <a:r>
                        <a:rPr sz="2100" b="0">
                          <a:solidFill>
                            <a:srgbClr val="070816"/>
                          </a:solidFill>
                          <a:latin typeface="Arial"/>
                          <a:ea typeface="Arial"/>
                          <a:cs typeface="Arial"/>
                        </a:rPr>
                        <a:t>Native platform analytics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7CADA"/>
                      </a:solidFill>
                      <a:prstDash val="solid"/>
                    </a:lnR>
                    <a:lnB w="9525">
                      <a:solidFill>
                        <a:srgbClr val="C7CADA"/>
                      </a:solidFill>
                      <a:prstDash val="solid"/>
                    </a:lnB>
                    <a:solidFill>
                      <a:srgbClr val="F0F1F7"/>
                    </a:solidFill>
                  </a:tcPr>
                </a:tc>
              </a:tr>
              <a:tr h="793750">
                <a:tc>
                  <a:txBody>
                    <a:bodyPr lIns="152400" tIns="152400" rIns="152400" bIns="152400"/>
                    <a:lstStyle/>
                    <a:p>
                      <a:r>
                        <a:rPr sz="2100" b="0">
                          <a:solidFill>
                            <a:srgbClr val="070816"/>
                          </a:solidFill>
                          <a:latin typeface="Arial"/>
                          <a:ea typeface="Arial"/>
                          <a:cs typeface="Arial"/>
                        </a:rPr>
                        <a:t>Engagement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7CADA"/>
                      </a:solidFill>
                      <a:prstDash val="solid"/>
                    </a:lnL>
                    <a:lnR w="9525">
                      <a:solidFill>
                        <a:srgbClr val="C7CADA"/>
                      </a:solidFill>
                      <a:prstDash val="solid"/>
                    </a:lnR>
                    <a:lnB w="9525">
                      <a:solidFill>
                        <a:srgbClr val="C7CADA"/>
                      </a:solidFill>
                      <a:prstDash val="solid"/>
                    </a:lnB>
                    <a:solidFill>
                      <a:srgbClr val="F0F1F7"/>
                    </a:solidFill>
                  </a:tcPr>
                </a:tc>
                <a:tc>
                  <a:txBody>
                    <a:bodyPr lIns="152400" tIns="152400" rIns="152400" bIns="152400"/>
                    <a:lstStyle/>
                    <a:p>
                      <a:r>
                        <a:rPr sz="2100" b="0">
                          <a:solidFill>
                            <a:srgbClr val="070816"/>
                          </a:solidFill>
                          <a:latin typeface="Arial"/>
                          <a:ea typeface="Arial"/>
                          <a:cs typeface="Arial"/>
                        </a:rPr>
                        <a:t>Meaningful replies, shares and content engagement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7CADA"/>
                      </a:solidFill>
                      <a:prstDash val="solid"/>
                    </a:lnR>
                    <a:lnB w="9525">
                      <a:solidFill>
                        <a:srgbClr val="C7CADA"/>
                      </a:solidFill>
                      <a:prstDash val="solid"/>
                    </a:lnB>
                    <a:solidFill>
                      <a:srgbClr val="F0F1F7"/>
                    </a:solidFill>
                  </a:tcPr>
                </a:tc>
                <a:tc>
                  <a:txBody>
                    <a:bodyPr lIns="152400" tIns="152400" rIns="152400" bIns="152400"/>
                    <a:lstStyle/>
                    <a:p>
                      <a:r>
                        <a:rPr sz="2100" b="0">
                          <a:solidFill>
                            <a:srgbClr val="070816"/>
                          </a:solidFill>
                          <a:latin typeface="Arial"/>
                          <a:ea typeface="Arial"/>
                          <a:cs typeface="Arial"/>
                        </a:rPr>
                        <a:t>Platform data and content review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7CADA"/>
                      </a:solidFill>
                      <a:prstDash val="solid"/>
                    </a:lnR>
                    <a:lnB w="9525">
                      <a:solidFill>
                        <a:srgbClr val="C7CADA"/>
                      </a:solidFill>
                      <a:prstDash val="solid"/>
                    </a:lnB>
                    <a:solidFill>
                      <a:srgbClr val="F0F1F7"/>
                    </a:solidFill>
                  </a:tcPr>
                </a:tc>
              </a:tr>
              <a:tr h="793750">
                <a:tc>
                  <a:txBody>
                    <a:bodyPr lIns="152400" tIns="152400" rIns="152400" bIns="152400"/>
                    <a:lstStyle/>
                    <a:p>
                      <a:r>
                        <a:rPr sz="2100" b="0">
                          <a:solidFill>
                            <a:srgbClr val="070816"/>
                          </a:solidFill>
                          <a:latin typeface="Arial"/>
                          <a:ea typeface="Arial"/>
                          <a:cs typeface="Arial"/>
                        </a:rPr>
                        <a:t>Intent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7CADA"/>
                      </a:solidFill>
                      <a:prstDash val="solid"/>
                    </a:lnL>
                    <a:lnR w="9525">
                      <a:solidFill>
                        <a:srgbClr val="C7CADA"/>
                      </a:solidFill>
                      <a:prstDash val="solid"/>
                    </a:lnR>
                    <a:lnB w="9525">
                      <a:solidFill>
                        <a:srgbClr val="C7CADA"/>
                      </a:solidFill>
                      <a:prstDash val="solid"/>
                    </a:lnB>
                    <a:solidFill>
                      <a:srgbClr val="F0F1F7"/>
                    </a:solidFill>
                  </a:tcPr>
                </a:tc>
                <a:tc>
                  <a:txBody>
                    <a:bodyPr lIns="152400" tIns="152400" rIns="152400" bIns="152400"/>
                    <a:lstStyle/>
                    <a:p>
                      <a:r>
                        <a:rPr sz="2100" b="0">
                          <a:solidFill>
                            <a:srgbClr val="070816"/>
                          </a:solidFill>
                          <a:latin typeface="Arial"/>
                          <a:ea typeface="Arial"/>
                          <a:cs typeface="Arial"/>
                        </a:rPr>
                        <a:t>Tagged link clicks and landing-page sessions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7CADA"/>
                      </a:solidFill>
                      <a:prstDash val="solid"/>
                    </a:lnR>
                    <a:lnB w="9525">
                      <a:solidFill>
                        <a:srgbClr val="C7CADA"/>
                      </a:solidFill>
                      <a:prstDash val="solid"/>
                    </a:lnB>
                    <a:solidFill>
                      <a:srgbClr val="F0F1F7"/>
                    </a:solidFill>
                  </a:tcPr>
                </a:tc>
                <a:tc>
                  <a:txBody>
                    <a:bodyPr lIns="152400" tIns="152400" rIns="152400" bIns="152400"/>
                    <a:lstStyle/>
                    <a:p>
                      <a:r>
                        <a:rPr sz="2100" b="0">
                          <a:solidFill>
                            <a:srgbClr val="070816"/>
                          </a:solidFill>
                          <a:latin typeface="Arial"/>
                          <a:ea typeface="Arial"/>
                          <a:cs typeface="Arial"/>
                        </a:rPr>
                        <a:t>UTM links and BK8 web analytics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7CADA"/>
                      </a:solidFill>
                      <a:prstDash val="solid"/>
                    </a:lnR>
                    <a:lnB w="9525">
                      <a:solidFill>
                        <a:srgbClr val="C7CADA"/>
                      </a:solidFill>
                      <a:prstDash val="solid"/>
                    </a:lnB>
                    <a:solidFill>
                      <a:srgbClr val="F0F1F7"/>
                    </a:solidFill>
                  </a:tcPr>
                </a:tc>
              </a:tr>
              <a:tr h="793750">
                <a:tc>
                  <a:txBody>
                    <a:bodyPr lIns="152400" tIns="152400" rIns="152400" bIns="152400"/>
                    <a:lstStyle/>
                    <a:p>
                      <a:r>
                        <a:rPr sz="2100" b="0">
                          <a:solidFill>
                            <a:srgbClr val="070816"/>
                          </a:solidFill>
                          <a:latin typeface="Arial"/>
                          <a:ea typeface="Arial"/>
                          <a:cs typeface="Arial"/>
                        </a:rPr>
                        <a:t>Acquisition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7CADA"/>
                      </a:solidFill>
                      <a:prstDash val="solid"/>
                    </a:lnL>
                    <a:lnR w="9525">
                      <a:solidFill>
                        <a:srgbClr val="C7CADA"/>
                      </a:solidFill>
                      <a:prstDash val="solid"/>
                    </a:lnR>
                    <a:lnB w="9525">
                      <a:solidFill>
                        <a:srgbClr val="C7CADA"/>
                      </a:solidFill>
                      <a:prstDash val="solid"/>
                    </a:lnB>
                    <a:solidFill>
                      <a:srgbClr val="F0F1F7"/>
                    </a:solidFill>
                  </a:tcPr>
                </a:tc>
                <a:tc>
                  <a:txBody>
                    <a:bodyPr lIns="152400" tIns="152400" rIns="152400" bIns="152400"/>
                    <a:lstStyle/>
                    <a:p>
                      <a:r>
                        <a:rPr sz="2100" b="0">
                          <a:solidFill>
                            <a:srgbClr val="070816"/>
                          </a:solidFill>
                          <a:latin typeface="Arial"/>
                          <a:ea typeface="Arial"/>
                          <a:cs typeface="Arial"/>
                        </a:rPr>
                        <a:t>Registrations and first-time deposits, where attributable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7CADA"/>
                      </a:solidFill>
                      <a:prstDash val="solid"/>
                    </a:lnR>
                    <a:lnB w="9525">
                      <a:solidFill>
                        <a:srgbClr val="C7CADA"/>
                      </a:solidFill>
                      <a:prstDash val="solid"/>
                    </a:lnB>
                    <a:solidFill>
                      <a:srgbClr val="F0F1F7"/>
                    </a:solidFill>
                  </a:tcPr>
                </a:tc>
                <a:tc>
                  <a:txBody>
                    <a:bodyPr lIns="152400" tIns="152400" rIns="152400" bIns="152400"/>
                    <a:lstStyle/>
                    <a:p>
                      <a:r>
                        <a:rPr sz="2100" b="0">
                          <a:solidFill>
                            <a:srgbClr val="070816"/>
                          </a:solidFill>
                          <a:latin typeface="Arial"/>
                          <a:ea typeface="Arial"/>
                          <a:cs typeface="Arial"/>
                        </a:rPr>
                        <a:t>BK8 conversion events and reporting access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7CADA"/>
                      </a:solidFill>
                      <a:prstDash val="solid"/>
                    </a:lnR>
                    <a:lnB w="9525">
                      <a:solidFill>
                        <a:srgbClr val="C7CADA"/>
                      </a:solidFill>
                      <a:prstDash val="solid"/>
                    </a:lnB>
                    <a:solidFill>
                      <a:srgbClr val="F0F1F7"/>
                    </a:solidFill>
                  </a:tcPr>
                </a:tc>
              </a:tr>
              <a:tr h="793750">
                <a:tc>
                  <a:txBody>
                    <a:bodyPr lIns="152400" tIns="152400" rIns="152400" bIns="152400"/>
                    <a:lstStyle/>
                    <a:p>
                      <a:r>
                        <a:rPr sz="2100" b="0">
                          <a:solidFill>
                            <a:srgbClr val="070816"/>
                          </a:solidFill>
                          <a:latin typeface="Arial"/>
                          <a:ea typeface="Arial"/>
                          <a:cs typeface="Arial"/>
                        </a:rPr>
                        <a:t>Retention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7CADA"/>
                      </a:solidFill>
                      <a:prstDash val="solid"/>
                    </a:lnL>
                    <a:lnR w="9525">
                      <a:solidFill>
                        <a:srgbClr val="C7CADA"/>
                      </a:solidFill>
                      <a:prstDash val="solid"/>
                    </a:lnR>
                    <a:lnB w="9525">
                      <a:solidFill>
                        <a:srgbClr val="C7CADA"/>
                      </a:solidFill>
                      <a:prstDash val="solid"/>
                    </a:lnB>
                    <a:solidFill>
                      <a:srgbClr val="F0F1F7"/>
                    </a:solidFill>
                  </a:tcPr>
                </a:tc>
                <a:tc>
                  <a:txBody>
                    <a:bodyPr lIns="152400" tIns="152400" rIns="152400" bIns="152400"/>
                    <a:lstStyle/>
                    <a:p>
                      <a:r>
                        <a:rPr sz="2100" b="0">
                          <a:solidFill>
                            <a:srgbClr val="070816"/>
                          </a:solidFill>
                          <a:latin typeface="Arial"/>
                          <a:ea typeface="Arial"/>
                          <a:cs typeface="Arial"/>
                        </a:rPr>
                        <a:t>Returning participation and community activity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7CADA"/>
                      </a:solidFill>
                      <a:prstDash val="solid"/>
                    </a:lnR>
                    <a:lnB w="9525">
                      <a:solidFill>
                        <a:srgbClr val="C7CADA"/>
                      </a:solidFill>
                      <a:prstDash val="solid"/>
                    </a:lnB>
                    <a:solidFill>
                      <a:srgbClr val="F0F1F7"/>
                    </a:solidFill>
                  </a:tcPr>
                </a:tc>
                <a:tc>
                  <a:txBody>
                    <a:bodyPr lIns="152400" tIns="152400" rIns="152400" bIns="152400"/>
                    <a:lstStyle/>
                    <a:p>
                      <a:r>
                        <a:rPr sz="2100" b="0">
                          <a:solidFill>
                            <a:srgbClr val="070816"/>
                          </a:solidFill>
                          <a:latin typeface="Arial"/>
                          <a:ea typeface="Arial"/>
                          <a:cs typeface="Arial"/>
                        </a:rPr>
                        <a:t>Agreed product and community reporting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7CADA"/>
                      </a:solidFill>
                      <a:prstDash val="solid"/>
                    </a:lnR>
                    <a:lnB w="9525">
                      <a:solidFill>
                        <a:srgbClr val="C7CADA"/>
                      </a:solidFill>
                      <a:prstDash val="solid"/>
                    </a:lnB>
                    <a:solidFill>
                      <a:srgbClr val="F0F1F7"/>
                    </a:solidFill>
                  </a:tcPr>
                </a:tc>
              </a:tr>
            </a:tbl>
          </a:graphicData>
        </a:graphic>
      </p:graphicFrame>
      <p:sp>
        <p:nvSpPr>
          <p:cNvPr id="3" name="Registration and deposit attribution depend on BK8 event def">
            <a:extLst>
              <a:ext uri="{FF2B5EF4-FFF2-40B4-BE49-F238E27FC236}">
                <ns2:creationId id="{0B5A3535-CAED-4469-B039-E2F683CEB543}"/>
              </a:ext>
            </a:extLst>
          </p:cNvPr>
          <p:cNvSpPr>
            <a:spLocks noGrp="1"/>
          </p:cNvSpPr>
          <p:nvPr/>
        </p:nvSpPr>
        <p:spPr>
          <a:xfrm>
            <a:off x="857250" y="8429625"/>
            <a:ext cx="1590675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950" b="0">
                <a:solidFill>
                  <a:srgbClr val="4A5170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950" b="0">
                <a:solidFill>
                  <a:srgbClr val="4A517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4A5170"/>
                </a:solidFill>
                <a:latin typeface="Arial"/>
                <a:ea typeface="Arial"/>
                <a:cs typeface="Arial"/>
              </a:rPr>
              <a:t>Registration and deposit attribution depend on BK8 event definitions, access and reporting. Agree the baseline and attribution window before setting targets.</a:t>
            </a:r>
          </a:p>
        </p:txBody>
      </p:sp>
      <p:sp>
        <p:nvSpPr>
          <p:cNvPr id="4" name="M3TA MEDIA / BK8">
            <a:extLst>
              <a:ext uri="{FF2B5EF4-FFF2-40B4-BE49-F238E27FC236}">
                <ns2:creationId id="{18C5C1B0-3947-4238-8E35-E6EEFB2C730A}"/>
              </a:ext>
            </a:extLst>
          </p:cNvPr>
          <p:cNvSpPr>
            <a:spLocks noGrp="1"/>
          </p:cNvSpPr>
          <p:nvPr/>
        </p:nvSpPr>
        <p:spPr>
          <a:xfrm>
            <a:off x="857250" y="9696450"/>
            <a:ext cx="409575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4A5170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350" b="0">
                <a:solidFill>
                  <a:srgbClr val="4A517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4A5170"/>
                </a:solidFill>
                <a:latin typeface="Arial"/>
                <a:ea typeface="Arial"/>
                <a:cs typeface="Arial"/>
              </a:rPr>
              <a:t>M3TA MEDIA / BK8</a:t>
            </a:r>
          </a:p>
        </p:txBody>
      </p:sp>
      <p:sp>
        <p:nvSpPr>
          <p:cNvPr id="5" name="07 / 10">
            <a:extLst>
              <a:ext uri="{FF2B5EF4-FFF2-40B4-BE49-F238E27FC236}">
                <ns2:creationId id="{E2F0CF43-BA80-4E9E-890A-E5CB61A306D5}"/>
              </a:ext>
            </a:extLst>
          </p:cNvPr>
          <p:cNvSpPr>
            <a:spLocks noGrp="1"/>
          </p:cNvSpPr>
          <p:nvPr/>
        </p:nvSpPr>
        <p:spPr>
          <a:xfrm>
            <a:off x="16097250" y="9696450"/>
            <a:ext cx="133350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4A5170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350" b="0">
                <a:solidFill>
                  <a:srgbClr val="4A517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4A5170"/>
                </a:solidFill>
                <a:latin typeface="Arial"/>
                <a:ea typeface="Arial"/>
                <a:cs typeface="Arial"/>
              </a:rPr>
              <a:t>07 / 10</a:t>
            </a:r>
          </a:p>
        </p:txBody>
      </p:sp>
      <p:sp>
        <p:nvSpPr>
          <p:cNvPr id="6" name="Web proposal">
            <a:extLst>
              <a:ext uri="{FF2B5EF4-FFF2-40B4-BE49-F238E27FC236}">
                <ns2:creationId id="{A318BFC5-6759-48BF-B0E1-033CEDBC07A9}"/>
              </a:ext>
            </a:extLst>
          </p:cNvPr>
          <p:cNvSpPr>
            <a:spLocks noGrp="1"/>
          </p:cNvSpPr>
          <p:nvPr/>
        </p:nvSpPr>
        <p:spPr>
          <a:xfrm>
            <a:off x="13620750" y="9696450"/>
            <a:ext cx="200025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2E3BF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350" b="0">
                <a:solidFill>
                  <a:srgbClr val="2E3BF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2E3BFF"/>
                </a:solidFill>
                <a:latin typeface="Arial"/>
                <a:ea typeface="Arial"/>
                <a:cs typeface="Arial"/>
                <a:hlinkClick r:id="R6cabfd2b0b54453a"/>
              </a:rPr>
              <a:t>Web proposal</a:t>
            </a:r>
          </a:p>
        </p:txBody>
      </p:sp>
      <p:sp>
        <p:nvSpPr>
          <p:cNvPr id="7" name="Review draft · 15 October 2026">
            <a:extLst>
              <a:ext uri="{FF2B5EF4-FFF2-40B4-BE49-F238E27FC236}">
                <ns2:creationId id="{F69A6BF9-A917-4F89-BD2A-997209E11526}"/>
              </a:ext>
            </a:extLst>
          </p:cNvPr>
          <p:cNvSpPr>
            <a:spLocks noGrp="1"/>
          </p:cNvSpPr>
          <p:nvPr/>
        </p:nvSpPr>
        <p:spPr>
          <a:xfrm>
            <a:off x="857250" y="609600"/>
            <a:ext cx="666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4A5170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350" b="0">
                <a:solidFill>
                  <a:srgbClr val="4A517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4A5170"/>
                </a:solidFill>
                <a:latin typeface="Arial"/>
                <a:ea typeface="Arial"/>
                <a:cs typeface="Arial"/>
              </a:rPr>
              <a:t>Review draft · 15 October 2026</a:t>
            </a:r>
          </a:p>
        </p:txBody>
      </p:sp>
      <p:sp>
        <p:nvSpPr>
          <p:cNvPr id="9901" name="Contents navigation"/>
          <p:cNvSpPr/>
          <p:nvPr/>
        </p:nvSpPr>
        <p:spPr>
          <a:xfrm>
            <a:off x="10763250" y="9696450"/>
            <a:ext cx="1905000" cy="266700"/>
          </a:xfrm>
          <a:prstGeom prst="rect">
            <a:avLst/>
          </a:prstGeom>
          <a:noFill/>
        </p:spPr>
        <p:txBody>
          <a:bodyPr lIns="0" rIns="0" tIns="0" bIns="0"/>
          <a:lstStyle/>
          <a:p>
            <a:r>
              <a:rPr sz="1350">
                <a:solidFill>
                  <a:srgbClr val="2E3BFF"/>
                </a:solidFill>
                <a:latin typeface="Arial"/>
                <a:hlinkClick r:id="rIdBK8Contents" action="ppaction://hlinksldjump"/>
              </a:rPr>
              <a:t>Contents</a:t>
            </a:r>
          </a:p>
        </p:txBody>
      </p:sp>
    </p:spTree>
    <p:extLst>
      <p:ext uri="{BB962C8B-B14F-4D97-AF65-F5344CB8AC3E}">
        <ns4:creationId val="1816766134"/>
      </p:ext>
    </p:extLst>
  </p:cSld>
</p:sld>
</file>

<file path=ppt/slides/slide8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070816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9" name="INVESTMENT AND OPTIONAL ADDITIONS">
            <a:extLst>
              <a:ext uri="{FF2B5EF4-FFF2-40B4-BE49-F238E27FC236}">
                <ns2:creationId id="{956515CC-2BBB-4F2D-B4C0-8E3449DA3B99}"/>
              </a:ext>
            </a:extLst>
          </p:cNvPr>
          <p:cNvSpPr>
            <a:spLocks noGrp="1"/>
          </p:cNvSpPr>
          <p:nvPr/>
        </p:nvSpPr>
        <p:spPr>
          <a:xfrm>
            <a:off x="857250" y="1219200"/>
            <a:ext cx="16192500" cy="1619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4575" b="1">
                <a:solidFill>
                  <a:srgbClr val="D5DCFF"/>
                </a:solidFill>
                <a:latin typeface="Arial Black"/>
                <a:ea typeface="Arial Black"/>
                <a:cs typeface="Arial Black"/>
              </a:defRPr>
            </a:defPPr>
          </a:lstStyle>
          <a:p>
            <a:pPr>
              <a:defRPr sz="4575" b="1">
                <a:solidFill>
                  <a:srgbClr val="D5DCFF"/>
                </a:solidFill>
                <a:latin typeface="Arial Black"/>
                <a:ea typeface="Arial Black"/>
                <a:cs typeface="Arial Black"/>
              </a:defRPr>
            </a:pPr>
            <a:r>
              <a:rPr sz="4575" b="1">
                <a:solidFill>
                  <a:srgbClr val="D5DCFF"/>
                </a:solidFill>
                <a:latin typeface="Arial Black"/>
                <a:ea typeface="Arial Black"/>
                <a:cs typeface="Arial Black"/>
              </a:rPr>
              <a:t>INVESTMENT AND OPTIONAL ADDITIONS</a:t>
            </a:r>
          </a:p>
        </p:txBody>
      </p:sp>
      <p:graphicFrame>
        <p:nvGraphicFramePr>
          <p:cNvPr id="2" name="">
            <a:extLst>
              <a:ext uri="{FF2B5EF4-FFF2-40B4-BE49-F238E27FC236}">
                <ns2:creationId id="{08DB5C42-4E03-480F-A1DF-C8FFD8945A35}"/>
              </a:ext>
            </a:extLst>
          </p:cNvPr>
          <p:cNvGraphicFramePr/>
          <p:nvPr/>
        </p:nvGraphicFramePr>
        <p:xfrm>
          <a:off x="857250" y="3190875"/>
          <a:ext cx="16573500" cy="3333750"/>
        </p:xfrm>
        <a:graphic>
          <a:graphicData uri="http://schemas.openxmlformats.org/drawingml/2006/table">
            <a:tbl>
              <a:tblPr/>
              <a:tblGrid>
                <a:gridCol w="8572500"/>
                <a:gridCol w="3333750"/>
                <a:gridCol w="4667250"/>
              </a:tblGrid>
              <a:tr h="833438">
                <a:tc>
                  <a:txBody>
                    <a:bodyPr lIns="152400" tIns="152400" rIns="152400" bIns="152400"/>
                    <a:lstStyle/>
                    <a:p>
                      <a:r>
                        <a:rPr sz="1875" b="1">
                          <a:solidFill>
                            <a:srgbClr val="D5DCFF"/>
                          </a:solidFill>
                          <a:latin typeface="Arial"/>
                          <a:ea typeface="Arial"/>
                          <a:cs typeface="Arial"/>
                        </a:rPr>
                        <a:t>Package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43952"/>
                      </a:solidFill>
                      <a:prstDash val="solid"/>
                    </a:lnL>
                    <a:lnR w="9525">
                      <a:solidFill>
                        <a:srgbClr val="343952"/>
                      </a:solidFill>
                      <a:prstDash val="solid"/>
                    </a:lnR>
                    <a:lnT w="9525">
                      <a:solidFill>
                        <a:srgbClr val="343952"/>
                      </a:solidFill>
                      <a:prstDash val="solid"/>
                    </a:lnT>
                    <a:lnB w="9525">
                      <a:solidFill>
                        <a:srgbClr val="343952"/>
                      </a:solidFill>
                      <a:prstDash val="solid"/>
                    </a:lnB>
                    <a:solidFill>
                      <a:srgbClr val="141833"/>
                    </a:solidFill>
                  </a:tcPr>
                </a:tc>
                <a:tc>
                  <a:txBody>
                    <a:bodyPr lIns="152400" tIns="152400" rIns="152400" bIns="152400"/>
                    <a:lstStyle/>
                    <a:p>
                      <a:r>
                        <a:rPr sz="1875" b="1">
                          <a:solidFill>
                            <a:srgbClr val="D5DCFF"/>
                          </a:solidFill>
                          <a:latin typeface="Arial"/>
                          <a:ea typeface="Arial"/>
                          <a:cs typeface="Arial"/>
                        </a:rPr>
                        <a:t>USD / month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43952"/>
                      </a:solidFill>
                      <a:prstDash val="solid"/>
                    </a:lnR>
                    <a:lnT w="9525">
                      <a:solidFill>
                        <a:srgbClr val="343952"/>
                      </a:solidFill>
                      <a:prstDash val="solid"/>
                    </a:lnT>
                    <a:lnB w="9525">
                      <a:solidFill>
                        <a:srgbClr val="343952"/>
                      </a:solidFill>
                      <a:prstDash val="solid"/>
                    </a:lnB>
                    <a:solidFill>
                      <a:srgbClr val="141833"/>
                    </a:solidFill>
                  </a:tcPr>
                </a:tc>
                <a:tc>
                  <a:txBody>
                    <a:bodyPr lIns="152400" tIns="152400" rIns="152400" bIns="152400"/>
                    <a:lstStyle/>
                    <a:p>
                      <a:r>
                        <a:rPr sz="1875" b="1">
                          <a:solidFill>
                            <a:srgbClr val="D5DCFF"/>
                          </a:solidFill>
                          <a:latin typeface="Arial"/>
                          <a:ea typeface="Arial"/>
                          <a:cs typeface="Arial"/>
                        </a:rPr>
                        <a:t>Scope position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43952"/>
                      </a:solidFill>
                      <a:prstDash val="solid"/>
                    </a:lnR>
                    <a:lnT w="9525">
                      <a:solidFill>
                        <a:srgbClr val="343952"/>
                      </a:solidFill>
                      <a:prstDash val="solid"/>
                    </a:lnT>
                    <a:lnB w="9525">
                      <a:solidFill>
                        <a:srgbClr val="343952"/>
                      </a:solidFill>
                      <a:prstDash val="solid"/>
                    </a:lnB>
                    <a:solidFill>
                      <a:srgbClr val="141833"/>
                    </a:solidFill>
                  </a:tcPr>
                </a:tc>
              </a:tr>
              <a:tr h="833438">
                <a:tc>
                  <a:txBody>
                    <a:bodyPr lIns="152400" tIns="152400" rIns="152400" bIns="152400"/>
                    <a:lstStyle/>
                    <a:p>
                      <a:r>
                        <a:rPr sz="2100" b="0">
                          <a:solidFill>
                            <a:srgbClr val="D5DCFF"/>
                          </a:solidFill>
                          <a:latin typeface="Arial"/>
                          <a:ea typeface="Arial"/>
                          <a:cs typeface="Arial"/>
                        </a:rPr>
                        <a:t>X strategy and management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43952"/>
                      </a:solidFill>
                      <a:prstDash val="solid"/>
                    </a:lnL>
                    <a:lnR w="9525">
                      <a:solidFill>
                        <a:srgbClr val="343952"/>
                      </a:solidFill>
                      <a:prstDash val="solid"/>
                    </a:lnR>
                    <a:lnB w="9525">
                      <a:solidFill>
                        <a:srgbClr val="343952"/>
                      </a:solidFill>
                      <a:prstDash val="solid"/>
                    </a:lnB>
                    <a:solidFill>
                      <a:srgbClr val="070816"/>
                    </a:solidFill>
                  </a:tcPr>
                </a:tc>
                <a:tc>
                  <a:txBody>
                    <a:bodyPr lIns="152400" tIns="152400" rIns="152400" bIns="152400"/>
                    <a:lstStyle/>
                    <a:p>
                      <a:r>
                        <a:rPr sz="2100" b="0">
                          <a:solidFill>
                            <a:srgbClr val="D5DCFF"/>
                          </a:solidFill>
                          <a:latin typeface="Arial"/>
                          <a:ea typeface="Arial"/>
                          <a:cs typeface="Arial"/>
                        </a:rPr>
                        <a:t>$5,000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43952"/>
                      </a:solidFill>
                      <a:prstDash val="solid"/>
                    </a:lnR>
                    <a:lnB w="9525">
                      <a:solidFill>
                        <a:srgbClr val="343952"/>
                      </a:solidFill>
                      <a:prstDash val="solid"/>
                    </a:lnB>
                    <a:solidFill>
                      <a:srgbClr val="070816"/>
                    </a:solidFill>
                  </a:tcPr>
                </a:tc>
                <a:tc>
                  <a:txBody>
                    <a:bodyPr lIns="152400" tIns="152400" rIns="152400" bIns="152400"/>
                    <a:lstStyle/>
                    <a:p>
                      <a:r>
                        <a:rPr sz="2100" b="0">
                          <a:solidFill>
                            <a:srgbClr val="D5DCFF"/>
                          </a:solidFill>
                          <a:latin typeface="Arial"/>
                          <a:ea typeface="Arial"/>
                          <a:cs typeface="Arial"/>
                        </a:rPr>
                        <a:t>Recommended start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43952"/>
                      </a:solidFill>
                      <a:prstDash val="solid"/>
                    </a:lnR>
                    <a:lnB w="9525">
                      <a:solidFill>
                        <a:srgbClr val="343952"/>
                      </a:solidFill>
                      <a:prstDash val="solid"/>
                    </a:lnB>
                    <a:solidFill>
                      <a:srgbClr val="070816"/>
                    </a:solidFill>
                  </a:tcPr>
                </a:tc>
              </a:tr>
              <a:tr h="833438">
                <a:tc>
                  <a:txBody>
                    <a:bodyPr lIns="152400" tIns="152400" rIns="152400" bIns="152400"/>
                    <a:lstStyle/>
                    <a:p>
                      <a:r>
                        <a:rPr sz="2100" b="0">
                          <a:solidFill>
                            <a:srgbClr val="D5DCFF"/>
                          </a:solidFill>
                          <a:latin typeface="Arial"/>
                          <a:ea typeface="Arial"/>
                          <a:cs typeface="Arial"/>
                        </a:rPr>
                        <a:t>Discord community management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43952"/>
                      </a:solidFill>
                      <a:prstDash val="solid"/>
                    </a:lnL>
                    <a:lnR w="9525">
                      <a:solidFill>
                        <a:srgbClr val="343952"/>
                      </a:solidFill>
                      <a:prstDash val="solid"/>
                    </a:lnR>
                    <a:lnB w="9525">
                      <a:solidFill>
                        <a:srgbClr val="343952"/>
                      </a:solidFill>
                      <a:prstDash val="solid"/>
                    </a:lnB>
                    <a:solidFill>
                      <a:srgbClr val="070816"/>
                    </a:solidFill>
                  </a:tcPr>
                </a:tc>
                <a:tc>
                  <a:txBody>
                    <a:bodyPr lIns="152400" tIns="152400" rIns="152400" bIns="152400"/>
                    <a:lstStyle/>
                    <a:p>
                      <a:r>
                        <a:rPr sz="2100" b="0">
                          <a:solidFill>
                            <a:srgbClr val="D5DCFF"/>
                          </a:solidFill>
                          <a:latin typeface="Arial"/>
                          <a:ea typeface="Arial"/>
                          <a:cs typeface="Arial"/>
                        </a:rPr>
                        <a:t>$5,000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43952"/>
                      </a:solidFill>
                      <a:prstDash val="solid"/>
                    </a:lnR>
                    <a:lnB w="9525">
                      <a:solidFill>
                        <a:srgbClr val="343952"/>
                      </a:solidFill>
                      <a:prstDash val="solid"/>
                    </a:lnB>
                    <a:solidFill>
                      <a:srgbClr val="070816"/>
                    </a:solidFill>
                  </a:tcPr>
                </a:tc>
                <a:tc>
                  <a:txBody>
                    <a:bodyPr lIns="152400" tIns="152400" rIns="152400" bIns="152400"/>
                    <a:lstStyle/>
                    <a:p>
                      <a:r>
                        <a:rPr sz="2100" b="0">
                          <a:solidFill>
                            <a:srgbClr val="D5DCFF"/>
                          </a:solidFill>
                          <a:latin typeface="Arial"/>
                          <a:ea typeface="Arial"/>
                          <a:cs typeface="Arial"/>
                        </a:rPr>
                        <a:t>Optional addition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43952"/>
                      </a:solidFill>
                      <a:prstDash val="solid"/>
                    </a:lnR>
                    <a:lnB w="9525">
                      <a:solidFill>
                        <a:srgbClr val="343952"/>
                      </a:solidFill>
                      <a:prstDash val="solid"/>
                    </a:lnB>
                    <a:solidFill>
                      <a:srgbClr val="070816"/>
                    </a:solidFill>
                  </a:tcPr>
                </a:tc>
              </a:tr>
              <a:tr h="833438">
                <a:tc>
                  <a:txBody>
                    <a:bodyPr lIns="152400" tIns="152400" rIns="152400" bIns="152400"/>
                    <a:lstStyle/>
                    <a:p>
                      <a:r>
                        <a:rPr sz="2100" b="0">
                          <a:solidFill>
                            <a:srgbClr val="D5DCFF"/>
                          </a:solidFill>
                          <a:latin typeface="Arial"/>
                          <a:ea typeface="Arial"/>
                          <a:cs typeface="Arial"/>
                        </a:rPr>
                        <a:t>Instagram / TikTok package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43952"/>
                      </a:solidFill>
                      <a:prstDash val="solid"/>
                    </a:lnL>
                    <a:lnR w="9525">
                      <a:solidFill>
                        <a:srgbClr val="343952"/>
                      </a:solidFill>
                      <a:prstDash val="solid"/>
                    </a:lnR>
                    <a:lnB w="9525">
                      <a:solidFill>
                        <a:srgbClr val="343952"/>
                      </a:solidFill>
                      <a:prstDash val="solid"/>
                    </a:lnB>
                    <a:solidFill>
                      <a:srgbClr val="070816"/>
                    </a:solidFill>
                  </a:tcPr>
                </a:tc>
                <a:tc>
                  <a:txBody>
                    <a:bodyPr lIns="152400" tIns="152400" rIns="152400" bIns="152400"/>
                    <a:lstStyle/>
                    <a:p>
                      <a:r>
                        <a:rPr sz="2100" b="0">
                          <a:solidFill>
                            <a:srgbClr val="D5DCFF"/>
                          </a:solidFill>
                          <a:latin typeface="Arial"/>
                          <a:ea typeface="Arial"/>
                          <a:cs typeface="Arial"/>
                        </a:rPr>
                        <a:t>$3,500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43952"/>
                      </a:solidFill>
                      <a:prstDash val="solid"/>
                    </a:lnR>
                    <a:lnB w="9525">
                      <a:solidFill>
                        <a:srgbClr val="343952"/>
                      </a:solidFill>
                      <a:prstDash val="solid"/>
                    </a:lnB>
                    <a:solidFill>
                      <a:srgbClr val="070816"/>
                    </a:solidFill>
                  </a:tcPr>
                </a:tc>
                <a:tc>
                  <a:txBody>
                    <a:bodyPr lIns="152400" tIns="152400" rIns="152400" bIns="152400"/>
                    <a:lstStyle/>
                    <a:p>
                      <a:r>
                        <a:rPr sz="2100" b="0">
                          <a:solidFill>
                            <a:srgbClr val="D5DCFF"/>
                          </a:solidFill>
                          <a:latin typeface="Arial"/>
                          <a:ea typeface="Arial"/>
                          <a:cs typeface="Arial"/>
                        </a:rPr>
                        <a:t>Optional addition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43952"/>
                      </a:solidFill>
                      <a:prstDash val="solid"/>
                    </a:lnR>
                    <a:lnB w="9525">
                      <a:solidFill>
                        <a:srgbClr val="343952"/>
                      </a:solidFill>
                      <a:prstDash val="solid"/>
                    </a:lnB>
                    <a:solidFill>
                      <a:srgbClr val="070816"/>
                    </a:solidFill>
                  </a:tcPr>
                </a:tc>
              </a:tr>
            </a:tbl>
          </a:graphicData>
        </a:graphic>
      </p:graphicFrame>
      <p:sp>
        <p:nvSpPr>
          <p:cNvPr id="3" name="All 3 listed packages: $13,500/month before any agreed disco">
            <a:extLst>
              <a:ext uri="{FF2B5EF4-FFF2-40B4-BE49-F238E27FC236}">
                <ns2:creationId id="{76BEF30E-71C5-4CBD-9DB4-4B628B2B1FBB}"/>
              </a:ext>
            </a:extLst>
          </p:cNvPr>
          <p:cNvSpPr>
            <a:spLocks noGrp="1"/>
          </p:cNvSpPr>
          <p:nvPr/>
        </p:nvSpPr>
        <p:spPr>
          <a:xfrm>
            <a:off x="857250" y="7096125"/>
            <a:ext cx="1628775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400" b="1">
                <a:solidFill>
                  <a:srgbClr val="D5DCFF"/>
                </a:solidFill>
                <a:latin typeface="Arial Black"/>
                <a:ea typeface="Arial Black"/>
                <a:cs typeface="Arial Black"/>
              </a:defRPr>
            </a:defPPr>
          </a:lstStyle>
          <a:p>
            <a:pPr>
              <a:defRPr sz="2400" b="1">
                <a:solidFill>
                  <a:srgbClr val="D5DCFF"/>
                </a:solidFill>
                <a:latin typeface="Arial Black"/>
                <a:ea typeface="Arial Black"/>
                <a:cs typeface="Arial Black"/>
              </a:defRPr>
            </a:pPr>
            <a:r>
              <a:rPr sz="2400" b="1">
                <a:solidFill>
                  <a:srgbClr val="D5DCFF"/>
                </a:solidFill>
                <a:latin typeface="Arial Black"/>
                <a:ea typeface="Arial Black"/>
                <a:cs typeface="Arial Black"/>
              </a:rPr>
              <a:t>All 3 listed packages: $13,500/month before any agreed discount.</a:t>
            </a:r>
          </a:p>
        </p:txBody>
      </p:sp>
      <p:sp>
        <p:nvSpPr>
          <p:cNvPr id="4" name="Rates are reproduced from Andy’s October 2026 proposal in US">
            <a:extLst>
              <a:ext uri="{FF2B5EF4-FFF2-40B4-BE49-F238E27FC236}">
                <ns2:creationId id="{32DB378A-547F-41C5-B3ED-D34B1E350AC1}"/>
              </a:ext>
            </a:extLst>
          </p:cNvPr>
          <p:cNvSpPr>
            <a:spLocks noGrp="1"/>
          </p:cNvSpPr>
          <p:nvPr/>
        </p:nvSpPr>
        <p:spPr>
          <a:xfrm>
            <a:off x="857250" y="7858125"/>
            <a:ext cx="16287750" cy="1428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800" b="0">
                <a:solidFill>
                  <a:srgbClr val="A0A8C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800" b="0">
                <a:solidFill>
                  <a:srgbClr val="A0A8CF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A0A8CF"/>
                </a:solidFill>
                <a:latin typeface="Arial"/>
                <a:ea typeface="Arial"/>
                <a:cs typeface="Arial"/>
              </a:rPr>
              <a:t>Rates are reproduced from Andy’s October 2026 proposal in USD per month. The original lists content at $0/month and a 5% discount for 3 or more channels. Included creative quantities, channel counting, discount eligibility, taxes, term and any setup fees need written confirmation before acceptance. Creator fees, paid media, prizes and partner services require a separate agreed budget.</a:t>
            </a:r>
          </a:p>
        </p:txBody>
      </p:sp>
      <p:sp>
        <p:nvSpPr>
          <p:cNvPr id="5" name="M3TA MEDIA / BK8">
            <a:extLst>
              <a:ext uri="{FF2B5EF4-FFF2-40B4-BE49-F238E27FC236}">
                <ns2:creationId id="{3645A03E-E87C-4838-9E6A-9D9976337C9B}"/>
              </a:ext>
            </a:extLst>
          </p:cNvPr>
          <p:cNvSpPr>
            <a:spLocks noGrp="1"/>
          </p:cNvSpPr>
          <p:nvPr/>
        </p:nvSpPr>
        <p:spPr>
          <a:xfrm>
            <a:off x="857250" y="9696450"/>
            <a:ext cx="409575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A0A8C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350" b="0">
                <a:solidFill>
                  <a:srgbClr val="A0A8C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A0A8CF"/>
                </a:solidFill>
                <a:latin typeface="Arial"/>
                <a:ea typeface="Arial"/>
                <a:cs typeface="Arial"/>
              </a:rPr>
              <a:t>M3TA MEDIA / BK8</a:t>
            </a:r>
          </a:p>
        </p:txBody>
      </p:sp>
      <p:sp>
        <p:nvSpPr>
          <p:cNvPr id="6" name="08 / 10">
            <a:extLst>
              <a:ext uri="{FF2B5EF4-FFF2-40B4-BE49-F238E27FC236}">
                <ns2:creationId id="{BC7ADD85-11EF-4F30-AE27-5C1693A60DB1}"/>
              </a:ext>
            </a:extLst>
          </p:cNvPr>
          <p:cNvSpPr>
            <a:spLocks noGrp="1"/>
          </p:cNvSpPr>
          <p:nvPr/>
        </p:nvSpPr>
        <p:spPr>
          <a:xfrm>
            <a:off x="16097250" y="9696450"/>
            <a:ext cx="133350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A0A8C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350" b="0">
                <a:solidFill>
                  <a:srgbClr val="A0A8C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A0A8CF"/>
                </a:solidFill>
                <a:latin typeface="Arial"/>
                <a:ea typeface="Arial"/>
                <a:cs typeface="Arial"/>
              </a:rPr>
              <a:t>08 / 10</a:t>
            </a:r>
          </a:p>
        </p:txBody>
      </p:sp>
      <p:sp>
        <p:nvSpPr>
          <p:cNvPr id="7" name="Web proposal">
            <a:extLst>
              <a:ext uri="{FF2B5EF4-FFF2-40B4-BE49-F238E27FC236}">
                <ns2:creationId id="{32B0A661-7DB6-4246-A3A2-5D67A39E6A6A}"/>
              </a:ext>
            </a:extLst>
          </p:cNvPr>
          <p:cNvSpPr>
            <a:spLocks noGrp="1"/>
          </p:cNvSpPr>
          <p:nvPr/>
        </p:nvSpPr>
        <p:spPr>
          <a:xfrm>
            <a:off x="13620750" y="9696450"/>
            <a:ext cx="200025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8B99F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350" b="0">
                <a:solidFill>
                  <a:srgbClr val="8B99F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8B99FF"/>
                </a:solidFill>
                <a:latin typeface="Arial"/>
                <a:ea typeface="Arial"/>
                <a:cs typeface="Arial"/>
                <a:hlinkClick r:id="R19504d1f3c17426d"/>
              </a:rPr>
              <a:t>Web proposal</a:t>
            </a:r>
          </a:p>
        </p:txBody>
      </p:sp>
      <p:sp>
        <p:nvSpPr>
          <p:cNvPr id="8" name="Review draft · 15 October 2026">
            <a:extLst>
              <a:ext uri="{FF2B5EF4-FFF2-40B4-BE49-F238E27FC236}">
                <ns2:creationId id="{4D673E14-31E8-4305-B80E-278C3D787482}"/>
              </a:ext>
            </a:extLst>
          </p:cNvPr>
          <p:cNvSpPr>
            <a:spLocks noGrp="1"/>
          </p:cNvSpPr>
          <p:nvPr/>
        </p:nvSpPr>
        <p:spPr>
          <a:xfrm>
            <a:off x="857250" y="609600"/>
            <a:ext cx="666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A0A8C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350" b="0">
                <a:solidFill>
                  <a:srgbClr val="A0A8C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A0A8CF"/>
                </a:solidFill>
                <a:latin typeface="Arial"/>
                <a:ea typeface="Arial"/>
                <a:cs typeface="Arial"/>
              </a:rPr>
              <a:t>Review draft · 15 October 2026</a:t>
            </a:r>
          </a:p>
        </p:txBody>
      </p:sp>
      <p:sp>
        <p:nvSpPr>
          <p:cNvPr id="9901" name="Contents navigation"/>
          <p:cNvSpPr/>
          <p:nvPr/>
        </p:nvSpPr>
        <p:spPr>
          <a:xfrm>
            <a:off x="10763250" y="9696450"/>
            <a:ext cx="1905000" cy="266700"/>
          </a:xfrm>
          <a:prstGeom prst="rect">
            <a:avLst/>
          </a:prstGeom>
          <a:noFill/>
        </p:spPr>
        <p:txBody>
          <a:bodyPr lIns="0" rIns="0" tIns="0" bIns="0"/>
          <a:lstStyle/>
          <a:p>
            <a:r>
              <a:rPr sz="1350">
                <a:solidFill>
                  <a:srgbClr val="8B99FF"/>
                </a:solidFill>
                <a:latin typeface="Arial"/>
                <a:hlinkClick r:id="rIdBK8Contents" action="ppaction://hlinksldjump"/>
              </a:rPr>
              <a:t>Contents</a:t>
            </a:r>
          </a:p>
        </p:txBody>
      </p:sp>
    </p:spTree>
    <p:extLst>
      <p:ext uri="{BB962C8B-B14F-4D97-AF65-F5344CB8AC3E}">
        <ns4:creationId val="36307848"/>
      </p:ext>
    </p:extLst>
  </p:cSld>
</p:sld>
</file>

<file path=ppt/slides/slide9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F0F1F7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21" name="THE PEOPLE BEHIND THE WORK">
            <a:extLst>
              <a:ext uri="{FF2B5EF4-FFF2-40B4-BE49-F238E27FC236}">
                <ns2:creationId id="{DA95B12B-4D10-45B9-AB3F-F9D986351797}"/>
              </a:ext>
            </a:extLst>
          </p:cNvPr>
          <p:cNvSpPr>
            <a:spLocks noGrp="1"/>
          </p:cNvSpPr>
          <p:nvPr/>
        </p:nvSpPr>
        <p:spPr>
          <a:xfrm>
            <a:off x="857250" y="1219200"/>
            <a:ext cx="16192500" cy="1619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4575" b="1">
                <a:solidFill>
                  <a:srgbClr val="070816"/>
                </a:solidFill>
                <a:latin typeface="Arial Black"/>
                <a:ea typeface="Arial Black"/>
                <a:cs typeface="Arial Black"/>
              </a:defRPr>
            </a:defPPr>
          </a:lstStyle>
          <a:p>
            <a:pPr>
              <a:defRPr sz="4575" b="1">
                <a:solidFill>
                  <a:srgbClr val="070816"/>
                </a:solidFill>
                <a:latin typeface="Arial Black"/>
                <a:ea typeface="Arial Black"/>
                <a:cs typeface="Arial Black"/>
              </a:defRPr>
            </a:pPr>
            <a:r>
              <a:rPr sz="4575" b="1">
                <a:solidFill>
                  <a:srgbClr val="070816"/>
                </a:solidFill>
                <a:latin typeface="Arial Black"/>
                <a:ea typeface="Arial Black"/>
                <a:cs typeface="Arial Black"/>
              </a:rPr>
              <a:t>THE PEOPLE BEHIND THE WORK</a:t>
            </a:r>
          </a:p>
        </p:txBody>
      </p:sp>
      <p:pic>
        <p:nvPicPr>
          <p:cNvPr id="2" name="">
            <a:extLst>
              <a:ext uri="{FF2B5EF4-FFF2-40B4-BE49-F238E27FC236}">
                <ns2:creationId id="{AD02425B-0196-4370-89F5-67201A78DAE9}"/>
              </a:ext>
            </a:extLst>
          </p:cNvPr>
          <p:cNvPicPr>
            <a:picLocks noChangeAspect="1"/>
          </p:cNvPicPr>
          <p:nvPr/>
        </p:nvPicPr>
        <p:blipFill>
          <a:blip r:embed="Raae2d481d92d4eaf"/>
          <a:stretch/>
        </p:blipFill>
        <p:spPr>
          <a:xfrm>
            <a:off x="1000125" y="3143250"/>
            <a:ext cx="4000500" cy="4000500"/>
          </a:xfrm>
          <a:prstGeom prst="rect">
            <a:avLst/>
          </a:prstGeom>
        </p:spPr>
      </p:pic>
      <p:sp>
        <p:nvSpPr>
          <p:cNvPr id="3" name="Alec Ramirez">
            <a:extLst>
              <a:ext uri="{FF2B5EF4-FFF2-40B4-BE49-F238E27FC236}">
                <ns2:creationId id="{20D8C5A2-4924-47E2-A84D-3FE2F595AFCE}"/>
              </a:ext>
            </a:extLst>
          </p:cNvPr>
          <p:cNvSpPr>
            <a:spLocks noGrp="1"/>
          </p:cNvSpPr>
          <p:nvPr/>
        </p:nvSpPr>
        <p:spPr>
          <a:xfrm>
            <a:off x="857250" y="7572375"/>
            <a:ext cx="485775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625" b="1">
                <a:solidFill>
                  <a:srgbClr val="070816"/>
                </a:solidFill>
                <a:latin typeface="Arial Black"/>
                <a:ea typeface="Arial Black"/>
                <a:cs typeface="Arial Black"/>
              </a:defRPr>
            </a:defPPr>
          </a:lstStyle>
          <a:p>
            <a:pPr>
              <a:defRPr sz="2625" b="1">
                <a:solidFill>
                  <a:srgbClr val="070816"/>
                </a:solidFill>
                <a:latin typeface="Arial Black"/>
                <a:ea typeface="Arial Black"/>
                <a:cs typeface="Arial Black"/>
              </a:defRPr>
            </a:pPr>
            <a:r>
              <a:rPr sz="2625" b="1">
                <a:solidFill>
                  <a:srgbClr val="070816"/>
                </a:solidFill>
                <a:latin typeface="Arial Black"/>
                <a:ea typeface="Arial Black"/>
                <a:cs typeface="Arial Black"/>
              </a:rPr>
              <a:t>Alec Ramirez</a:t>
            </a:r>
          </a:p>
        </p:txBody>
      </p:sp>
      <p:sp>
        <p:nvSpPr>
          <p:cNvPr id="4" name="Founder &amp; CEO">
            <a:extLst>
              <a:ext uri="{FF2B5EF4-FFF2-40B4-BE49-F238E27FC236}">
                <ns2:creationId id="{A749C55E-CDE8-42A4-B161-04EF86DF5667}"/>
              </a:ext>
            </a:extLst>
          </p:cNvPr>
          <p:cNvSpPr>
            <a:spLocks noGrp="1"/>
          </p:cNvSpPr>
          <p:nvPr/>
        </p:nvSpPr>
        <p:spPr>
          <a:xfrm>
            <a:off x="857250" y="8267700"/>
            <a:ext cx="485775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175" b="0">
                <a:solidFill>
                  <a:srgbClr val="4A5170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175" b="0">
                <a:solidFill>
                  <a:srgbClr val="4A5170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4A5170"/>
                </a:solidFill>
                <a:latin typeface="Arial"/>
                <a:ea typeface="Arial"/>
                <a:cs typeface="Arial"/>
              </a:rPr>
              <a:t>Founder &amp; CEO</a:t>
            </a:r>
          </a:p>
        </p:txBody>
      </p:sp>
      <p:pic>
        <p:nvPicPr>
          <p:cNvPr id="5" name="">
            <a:extLst>
              <a:ext uri="{FF2B5EF4-FFF2-40B4-BE49-F238E27FC236}">
                <ns2:creationId id="{F0D4A9BA-DF04-4BFC-8675-CF19A6133A13}"/>
              </a:ext>
            </a:extLst>
            <a:hlinkClick r:id="rIdBK8Image1"/>
          </p:cNvPr>
          <p:cNvPicPr>
            <a:picLocks noChangeAspect="1"/>
          </p:cNvPicPr>
          <p:nvPr/>
        </p:nvPicPr>
        <p:blipFill>
          <a:blip r:embed="R64042c221a3849fd"/>
          <a:stretch/>
        </p:blipFill>
        <p:spPr>
          <a:xfrm>
            <a:off x="857250" y="9039225"/>
            <a:ext cx="361950" cy="361950"/>
          </a:xfrm>
          <a:prstGeom prst="rect">
            <a:avLst/>
          </a:prstGeom>
        </p:spPr>
      </p:pic>
      <p:sp>
        <p:nvSpPr>
          <p:cNvPr id="6" name="LinkedIn">
            <a:extLst>
              <a:ext uri="{FF2B5EF4-FFF2-40B4-BE49-F238E27FC236}">
                <ns2:creationId id="{C9BAC445-8FDD-4916-854F-7C5372750112}"/>
              </a:ext>
            </a:extLst>
          </p:cNvPr>
          <p:cNvSpPr>
            <a:spLocks noGrp="1"/>
          </p:cNvSpPr>
          <p:nvPr/>
        </p:nvSpPr>
        <p:spPr>
          <a:xfrm>
            <a:off x="1371600" y="9096375"/>
            <a:ext cx="1714500" cy="333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650" b="0">
                <a:solidFill>
                  <a:srgbClr val="2E3BF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650" b="0">
                <a:solidFill>
                  <a:srgbClr val="2E3BFF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E3BFF"/>
                </a:solidFill>
                <a:latin typeface="Arial"/>
                <a:ea typeface="Arial"/>
                <a:cs typeface="Arial"/>
                <a:hlinkClick r:id="R7f2beff34cdd4e52"/>
              </a:rPr>
              <a:t>LinkedIn</a:t>
            </a:r>
          </a:p>
        </p:txBody>
      </p:sp>
      <p:pic>
        <p:nvPicPr>
          <p:cNvPr id="7" name="">
            <a:extLst>
              <a:ext uri="{FF2B5EF4-FFF2-40B4-BE49-F238E27FC236}">
                <ns2:creationId id="{892CF74F-ADEF-476D-A1D7-EC034CDFA39A}"/>
              </a:ext>
            </a:extLst>
          </p:cNvPr>
          <p:cNvPicPr>
            <a:picLocks noChangeAspect="1"/>
          </p:cNvPicPr>
          <p:nvPr/>
        </p:nvPicPr>
        <p:blipFill>
          <a:blip r:embed="R2976d5fa515f4855"/>
          <a:stretch/>
        </p:blipFill>
        <p:spPr>
          <a:xfrm>
            <a:off x="6619875" y="3143250"/>
            <a:ext cx="4000500" cy="4000500"/>
          </a:xfrm>
          <a:prstGeom prst="rect">
            <a:avLst/>
          </a:prstGeom>
        </p:spPr>
      </p:pic>
      <p:sp>
        <p:nvSpPr>
          <p:cNvPr id="8" name="Andy Keelaghan">
            <a:extLst>
              <a:ext uri="{FF2B5EF4-FFF2-40B4-BE49-F238E27FC236}">
                <ns2:creationId id="{1C2A7C42-2FB0-4C87-BB10-BEE334385EC3}"/>
              </a:ext>
            </a:extLst>
          </p:cNvPr>
          <p:cNvSpPr>
            <a:spLocks noGrp="1"/>
          </p:cNvSpPr>
          <p:nvPr/>
        </p:nvSpPr>
        <p:spPr>
          <a:xfrm>
            <a:off x="6477000" y="7572375"/>
            <a:ext cx="485775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625" b="1">
                <a:solidFill>
                  <a:srgbClr val="070816"/>
                </a:solidFill>
                <a:latin typeface="Arial Black"/>
                <a:ea typeface="Arial Black"/>
                <a:cs typeface="Arial Black"/>
              </a:defRPr>
            </a:defPPr>
          </a:lstStyle>
          <a:p>
            <a:pPr>
              <a:defRPr sz="2625" b="1">
                <a:solidFill>
                  <a:srgbClr val="070816"/>
                </a:solidFill>
                <a:latin typeface="Arial Black"/>
                <a:ea typeface="Arial Black"/>
                <a:cs typeface="Arial Black"/>
              </a:defRPr>
            </a:pPr>
            <a:r>
              <a:rPr sz="2625" b="1">
                <a:solidFill>
                  <a:srgbClr val="070816"/>
                </a:solidFill>
                <a:latin typeface="Arial Black"/>
                <a:ea typeface="Arial Black"/>
                <a:cs typeface="Arial Black"/>
              </a:rPr>
              <a:t>Andy Keelaghan</a:t>
            </a:r>
          </a:p>
        </p:txBody>
      </p:sp>
      <p:sp>
        <p:nvSpPr>
          <p:cNvPr id="9" name="Head of Sales and Partnerships">
            <a:extLst>
              <a:ext uri="{FF2B5EF4-FFF2-40B4-BE49-F238E27FC236}">
                <ns2:creationId id="{8BE7AFA2-C5D8-44D9-B9EF-79287E255B8F}"/>
              </a:ext>
            </a:extLst>
          </p:cNvPr>
          <p:cNvSpPr>
            <a:spLocks noGrp="1"/>
          </p:cNvSpPr>
          <p:nvPr/>
        </p:nvSpPr>
        <p:spPr>
          <a:xfrm>
            <a:off x="6477000" y="8267700"/>
            <a:ext cx="485775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175" b="0">
                <a:solidFill>
                  <a:srgbClr val="4A5170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175" b="0">
                <a:solidFill>
                  <a:srgbClr val="4A5170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4A5170"/>
                </a:solidFill>
                <a:latin typeface="Arial"/>
                <a:ea typeface="Arial"/>
                <a:cs typeface="Arial"/>
              </a:rPr>
              <a:t>Head of Sales and Partnerships</a:t>
            </a:r>
          </a:p>
        </p:txBody>
      </p:sp>
      <p:pic>
        <p:nvPicPr>
          <p:cNvPr id="10" name="">
            <a:extLst>
              <a:ext uri="{FF2B5EF4-FFF2-40B4-BE49-F238E27FC236}">
                <ns2:creationId id="{1D277B0B-AA89-4AD2-9180-EFC09EBBE118}"/>
              </a:ext>
            </a:extLst>
            <a:hlinkClick r:id="rIdBK8Image3"/>
          </p:cNvPr>
          <p:cNvPicPr>
            <a:picLocks noChangeAspect="1"/>
          </p:cNvPicPr>
          <p:nvPr/>
        </p:nvPicPr>
        <p:blipFill>
          <a:blip r:embed="R8daf5493f11543d7"/>
          <a:stretch/>
        </p:blipFill>
        <p:spPr>
          <a:xfrm>
            <a:off x="6477000" y="9039225"/>
            <a:ext cx="361950" cy="361950"/>
          </a:xfrm>
          <a:prstGeom prst="rect">
            <a:avLst/>
          </a:prstGeom>
        </p:spPr>
      </p:pic>
      <p:sp>
        <p:nvSpPr>
          <p:cNvPr id="11" name="LinkedIn">
            <a:extLst>
              <a:ext uri="{FF2B5EF4-FFF2-40B4-BE49-F238E27FC236}">
                <ns2:creationId id="{F74D5F21-1CDC-4E66-8CA0-A16E48B712D0}"/>
              </a:ext>
            </a:extLst>
          </p:cNvPr>
          <p:cNvSpPr>
            <a:spLocks noGrp="1"/>
          </p:cNvSpPr>
          <p:nvPr/>
        </p:nvSpPr>
        <p:spPr>
          <a:xfrm>
            <a:off x="6991350" y="9096375"/>
            <a:ext cx="1714500" cy="333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650" b="0">
                <a:solidFill>
                  <a:srgbClr val="2E3BF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650" b="0">
                <a:solidFill>
                  <a:srgbClr val="2E3BFF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E3BFF"/>
                </a:solidFill>
                <a:latin typeface="Arial"/>
                <a:ea typeface="Arial"/>
                <a:cs typeface="Arial"/>
                <a:hlinkClick r:id="R6224ebf5a9eb4b2b"/>
              </a:rPr>
              <a:t>LinkedIn</a:t>
            </a:r>
          </a:p>
        </p:txBody>
      </p:sp>
      <p:pic>
        <p:nvPicPr>
          <p:cNvPr id="12" name="">
            <a:extLst>
              <a:ext uri="{FF2B5EF4-FFF2-40B4-BE49-F238E27FC236}">
                <ns2:creationId id="{BE263C87-BEFE-46A6-9897-20F733A8D6AD}"/>
              </a:ext>
            </a:extLst>
          </p:cNvPr>
          <p:cNvPicPr>
            <a:picLocks noChangeAspect="1"/>
          </p:cNvPicPr>
          <p:nvPr/>
        </p:nvPicPr>
        <p:blipFill>
          <a:blip r:embed="R57675f1738e24d74"/>
          <a:stretch/>
        </p:blipFill>
        <p:spPr>
          <a:xfrm>
            <a:off x="12239625" y="3143250"/>
            <a:ext cx="4000500" cy="4000500"/>
          </a:xfrm>
          <a:prstGeom prst="rect">
            <a:avLst/>
          </a:prstGeom>
        </p:spPr>
      </p:pic>
      <p:sp>
        <p:nvSpPr>
          <p:cNvPr id="13" name="Alexei Udall">
            <a:extLst>
              <a:ext uri="{FF2B5EF4-FFF2-40B4-BE49-F238E27FC236}">
                <ns2:creationId id="{17C83CFE-AEA5-453C-9DDB-D8665921F9CD}"/>
              </a:ext>
            </a:extLst>
          </p:cNvPr>
          <p:cNvSpPr>
            <a:spLocks noGrp="1"/>
          </p:cNvSpPr>
          <p:nvPr/>
        </p:nvSpPr>
        <p:spPr>
          <a:xfrm>
            <a:off x="12096750" y="7572375"/>
            <a:ext cx="485775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625" b="1">
                <a:solidFill>
                  <a:srgbClr val="070816"/>
                </a:solidFill>
                <a:latin typeface="Arial Black"/>
                <a:ea typeface="Arial Black"/>
                <a:cs typeface="Arial Black"/>
              </a:defRPr>
            </a:defPPr>
          </a:lstStyle>
          <a:p>
            <a:pPr>
              <a:defRPr sz="2625" b="1">
                <a:solidFill>
                  <a:srgbClr val="070816"/>
                </a:solidFill>
                <a:latin typeface="Arial Black"/>
                <a:ea typeface="Arial Black"/>
                <a:cs typeface="Arial Black"/>
              </a:defRPr>
            </a:pPr>
            <a:r>
              <a:rPr sz="2625" b="1">
                <a:solidFill>
                  <a:srgbClr val="070816"/>
                </a:solidFill>
                <a:latin typeface="Arial Black"/>
                <a:ea typeface="Arial Black"/>
                <a:cs typeface="Arial Black"/>
              </a:rPr>
              <a:t>Alexei Udall</a:t>
            </a:r>
          </a:p>
        </p:txBody>
      </p:sp>
      <p:sp>
        <p:nvSpPr>
          <p:cNvPr id="14" name="Head of Growth">
            <a:extLst>
              <a:ext uri="{FF2B5EF4-FFF2-40B4-BE49-F238E27FC236}">
                <ns2:creationId id="{541D2402-D977-49CC-B8D7-F0921AC091FD}"/>
              </a:ext>
            </a:extLst>
          </p:cNvPr>
          <p:cNvSpPr>
            <a:spLocks noGrp="1"/>
          </p:cNvSpPr>
          <p:nvPr/>
        </p:nvSpPr>
        <p:spPr>
          <a:xfrm>
            <a:off x="12096750" y="8267700"/>
            <a:ext cx="485775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175" b="0">
                <a:solidFill>
                  <a:srgbClr val="4A5170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175" b="0">
                <a:solidFill>
                  <a:srgbClr val="4A5170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4A5170"/>
                </a:solidFill>
                <a:latin typeface="Arial"/>
                <a:ea typeface="Arial"/>
                <a:cs typeface="Arial"/>
              </a:rPr>
              <a:t>Head of Growth</a:t>
            </a:r>
          </a:p>
        </p:txBody>
      </p:sp>
      <p:pic>
        <p:nvPicPr>
          <p:cNvPr id="15" name="">
            <a:extLst>
              <a:ext uri="{FF2B5EF4-FFF2-40B4-BE49-F238E27FC236}">
                <ns2:creationId id="{4B9C9652-F491-46E9-89AC-0AFF4AFA8116}"/>
              </a:ext>
            </a:extLst>
            <a:hlinkClick r:id="rIdBK8Image5"/>
          </p:cNvPr>
          <p:cNvPicPr>
            <a:picLocks noChangeAspect="1"/>
          </p:cNvPicPr>
          <p:nvPr/>
        </p:nvPicPr>
        <p:blipFill>
          <a:blip r:embed="R55f64656c6464005"/>
          <a:stretch/>
        </p:blipFill>
        <p:spPr>
          <a:xfrm>
            <a:off x="12096750" y="9039225"/>
            <a:ext cx="361950" cy="361950"/>
          </a:xfrm>
          <a:prstGeom prst="rect">
            <a:avLst/>
          </a:prstGeom>
        </p:spPr>
      </p:pic>
      <p:sp>
        <p:nvSpPr>
          <p:cNvPr id="16" name="LinkedIn">
            <a:extLst>
              <a:ext uri="{FF2B5EF4-FFF2-40B4-BE49-F238E27FC236}">
                <ns2:creationId id="{1DFACFA2-BD53-4C55-9945-9393ACC82CC3}"/>
              </a:ext>
            </a:extLst>
          </p:cNvPr>
          <p:cNvSpPr>
            <a:spLocks noGrp="1"/>
          </p:cNvSpPr>
          <p:nvPr/>
        </p:nvSpPr>
        <p:spPr>
          <a:xfrm>
            <a:off x="12611100" y="9096375"/>
            <a:ext cx="1714500" cy="333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650" b="0">
                <a:solidFill>
                  <a:srgbClr val="2E3BF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650" b="0">
                <a:solidFill>
                  <a:srgbClr val="2E3BFF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E3BFF"/>
                </a:solidFill>
                <a:latin typeface="Arial"/>
                <a:ea typeface="Arial"/>
                <a:cs typeface="Arial"/>
                <a:hlinkClick r:id="Rd01a9feced894e2a"/>
              </a:rPr>
              <a:t>LinkedIn</a:t>
            </a:r>
          </a:p>
        </p:txBody>
      </p:sp>
      <p:sp>
        <p:nvSpPr>
          <p:cNvPr id="17" name="M3TA MEDIA / BK8">
            <a:extLst>
              <a:ext uri="{FF2B5EF4-FFF2-40B4-BE49-F238E27FC236}">
                <ns2:creationId id="{44DB6F1E-6DD7-468A-9710-CEE41A7CF5BA}"/>
              </a:ext>
            </a:extLst>
          </p:cNvPr>
          <p:cNvSpPr>
            <a:spLocks noGrp="1"/>
          </p:cNvSpPr>
          <p:nvPr/>
        </p:nvSpPr>
        <p:spPr>
          <a:xfrm>
            <a:off x="857250" y="9696450"/>
            <a:ext cx="409575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4A5170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350" b="0">
                <a:solidFill>
                  <a:srgbClr val="4A517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4A5170"/>
                </a:solidFill>
                <a:latin typeface="Arial"/>
                <a:ea typeface="Arial"/>
                <a:cs typeface="Arial"/>
              </a:rPr>
              <a:t>M3TA MEDIA / BK8</a:t>
            </a:r>
          </a:p>
        </p:txBody>
      </p:sp>
      <p:sp>
        <p:nvSpPr>
          <p:cNvPr id="18" name="09 / 10">
            <a:extLst>
              <a:ext uri="{FF2B5EF4-FFF2-40B4-BE49-F238E27FC236}">
                <ns2:creationId id="{C35271F6-858E-4042-BDE1-73DAC9249D4A}"/>
              </a:ext>
            </a:extLst>
          </p:cNvPr>
          <p:cNvSpPr>
            <a:spLocks noGrp="1"/>
          </p:cNvSpPr>
          <p:nvPr/>
        </p:nvSpPr>
        <p:spPr>
          <a:xfrm>
            <a:off x="16097250" y="9696450"/>
            <a:ext cx="133350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4A5170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350" b="0">
                <a:solidFill>
                  <a:srgbClr val="4A517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4A5170"/>
                </a:solidFill>
                <a:latin typeface="Arial"/>
                <a:ea typeface="Arial"/>
                <a:cs typeface="Arial"/>
              </a:rPr>
              <a:t>09 / 10</a:t>
            </a:r>
          </a:p>
        </p:txBody>
      </p:sp>
      <p:sp>
        <p:nvSpPr>
          <p:cNvPr id="19" name="Web proposal">
            <a:extLst>
              <a:ext uri="{FF2B5EF4-FFF2-40B4-BE49-F238E27FC236}">
                <ns2:creationId id="{5AF5AB5A-6134-4284-AD56-A7B801791E77}"/>
              </a:ext>
            </a:extLst>
          </p:cNvPr>
          <p:cNvSpPr>
            <a:spLocks noGrp="1"/>
          </p:cNvSpPr>
          <p:nvPr/>
        </p:nvSpPr>
        <p:spPr>
          <a:xfrm>
            <a:off x="13620750" y="9696450"/>
            <a:ext cx="200025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2E3BF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350" b="0">
                <a:solidFill>
                  <a:srgbClr val="2E3BF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2E3BFF"/>
                </a:solidFill>
                <a:latin typeface="Arial"/>
                <a:ea typeface="Arial"/>
                <a:cs typeface="Arial"/>
                <a:hlinkClick r:id="Re68787602c8240de"/>
              </a:rPr>
              <a:t>Web proposal</a:t>
            </a:r>
          </a:p>
        </p:txBody>
      </p:sp>
      <p:sp>
        <p:nvSpPr>
          <p:cNvPr id="20" name="Review draft · 15 October 2026">
            <a:extLst>
              <a:ext uri="{FF2B5EF4-FFF2-40B4-BE49-F238E27FC236}">
                <ns2:creationId id="{67394A64-DF10-4E96-8462-17E2C0CCAA0D}"/>
              </a:ext>
            </a:extLst>
          </p:cNvPr>
          <p:cNvSpPr>
            <a:spLocks noGrp="1"/>
          </p:cNvSpPr>
          <p:nvPr/>
        </p:nvSpPr>
        <p:spPr>
          <a:xfrm>
            <a:off x="857250" y="609600"/>
            <a:ext cx="666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4A5170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350" b="0">
                <a:solidFill>
                  <a:srgbClr val="4A517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4A5170"/>
                </a:solidFill>
                <a:latin typeface="Arial"/>
                <a:ea typeface="Arial"/>
                <a:cs typeface="Arial"/>
              </a:rPr>
              <a:t>Review draft · 15 October 2026</a:t>
            </a:r>
          </a:p>
        </p:txBody>
      </p:sp>
      <p:sp>
        <p:nvSpPr>
          <p:cNvPr id="9901" name="Contents navigation"/>
          <p:cNvSpPr/>
          <p:nvPr/>
        </p:nvSpPr>
        <p:spPr>
          <a:xfrm>
            <a:off x="10763250" y="9696450"/>
            <a:ext cx="1905000" cy="266700"/>
          </a:xfrm>
          <a:prstGeom prst="rect">
            <a:avLst/>
          </a:prstGeom>
          <a:noFill/>
        </p:spPr>
        <p:txBody>
          <a:bodyPr lIns="0" rIns="0" tIns="0" bIns="0"/>
          <a:lstStyle/>
          <a:p>
            <a:r>
              <a:rPr sz="1350">
                <a:solidFill>
                  <a:srgbClr val="2E3BFF"/>
                </a:solidFill>
                <a:latin typeface="Arial"/>
                <a:hlinkClick r:id="rIdBK8Contents" action="ppaction://hlinksldjump"/>
              </a:rPr>
              <a:t>Contents</a:t>
            </a:r>
          </a:p>
        </p:txBody>
      </p:sp>
    </p:spTree>
    <p:extLst>
      <p:ext uri="{BB962C8B-B14F-4D97-AF65-F5344CB8AC3E}">
        <ns4:creationId val="1733343505"/>
      </p:ext>
    </p:extLst>
  </p:cSld>
</p:sld>
</file>

<file path=ppt/slides/slide10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070816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19" name="AGREE THE SCOPE. BUILD THE FIRST CYCLE.">
            <a:extLst>
              <a:ext uri="{FF2B5EF4-FFF2-40B4-BE49-F238E27FC236}">
                <ns2:creationId id="{EB6917BA-2C97-4C7F-9E9D-9DE9AA322FAD}"/>
              </a:ext>
            </a:extLst>
          </p:cNvPr>
          <p:cNvSpPr>
            <a:spLocks noGrp="1"/>
          </p:cNvSpPr>
          <p:nvPr/>
        </p:nvSpPr>
        <p:spPr>
          <a:xfrm>
            <a:off x="857250" y="1219200"/>
            <a:ext cx="16192500" cy="1619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4575" b="1">
                <a:solidFill>
                  <a:srgbClr val="D5DCFF"/>
                </a:solidFill>
                <a:latin typeface="Arial Black"/>
                <a:ea typeface="Arial Black"/>
                <a:cs typeface="Arial Black"/>
              </a:defRPr>
            </a:defPPr>
          </a:lstStyle>
          <a:p>
            <a:pPr>
              <a:defRPr sz="4575" b="1">
                <a:solidFill>
                  <a:srgbClr val="D5DCFF"/>
                </a:solidFill>
                <a:latin typeface="Arial Black"/>
                <a:ea typeface="Arial Black"/>
                <a:cs typeface="Arial Black"/>
              </a:defRPr>
            </a:pPr>
            <a:r>
              <a:rPr sz="4575" b="1">
                <a:solidFill>
                  <a:srgbClr val="D5DCFF"/>
                </a:solidFill>
                <a:latin typeface="Arial Black"/>
                <a:ea typeface="Arial Black"/>
                <a:cs typeface="Arial Black"/>
              </a:rPr>
              <a:t>AGREE THE SCOPE. BUILD THE FIRST CYCLE.</a:t>
            </a:r>
          </a:p>
        </p:txBody>
      </p:sp>
      <p:sp>
        <p:nvSpPr>
          <p:cNvPr id="2" name="01">
            <a:extLst>
              <a:ext uri="{FF2B5EF4-FFF2-40B4-BE49-F238E27FC236}">
                <ns2:creationId id="{154699D7-45E9-4763-8B2F-DDC0BEF5847A}"/>
              </a:ext>
            </a:extLst>
          </p:cNvPr>
          <p:cNvSpPr>
            <a:spLocks noGrp="1"/>
          </p:cNvSpPr>
          <p:nvPr/>
        </p:nvSpPr>
        <p:spPr>
          <a:xfrm>
            <a:off x="857250" y="3143250"/>
            <a:ext cx="9525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250" b="1">
                <a:solidFill>
                  <a:srgbClr val="8B99FF"/>
                </a:solidFill>
                <a:latin typeface="Arial Black"/>
                <a:ea typeface="Arial Black"/>
                <a:cs typeface="Arial Black"/>
              </a:defRPr>
            </a:defPPr>
          </a:lstStyle>
          <a:p>
            <a:pPr>
              <a:defRPr sz="2250" b="1">
                <a:solidFill>
                  <a:srgbClr val="8B99FF"/>
                </a:solidFill>
                <a:latin typeface="Arial Black"/>
                <a:ea typeface="Arial Black"/>
                <a:cs typeface="Arial Black"/>
              </a:defRPr>
            </a:pPr>
            <a:r>
              <a:rPr sz="2250" b="1">
                <a:solidFill>
                  <a:srgbClr val="8B99FF"/>
                </a:solidFill>
                <a:latin typeface="Arial Black"/>
                <a:ea typeface="Arial Black"/>
                <a:cs typeface="Arial Black"/>
              </a:rPr>
              <a:t>01</a:t>
            </a:r>
          </a:p>
        </p:txBody>
      </p:sp>
      <p:sp>
        <p:nvSpPr>
          <p:cNvPr id="3" name="Priority market, audience and BK8 product surface">
            <a:extLst>
              <a:ext uri="{FF2B5EF4-FFF2-40B4-BE49-F238E27FC236}">
                <ns2:creationId id="{D369DDA5-9C8C-4785-822A-DA01FD1CD2C0}"/>
              </a:ext>
            </a:extLst>
          </p:cNvPr>
          <p:cNvSpPr>
            <a:spLocks noGrp="1"/>
          </p:cNvSpPr>
          <p:nvPr/>
        </p:nvSpPr>
        <p:spPr>
          <a:xfrm>
            <a:off x="2286000" y="3143250"/>
            <a:ext cx="140970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475" b="0">
                <a:solidFill>
                  <a:srgbClr val="D5DCF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475" b="0">
                <a:solidFill>
                  <a:srgbClr val="D5DCFF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D5DCFF"/>
                </a:solidFill>
                <a:latin typeface="Arial"/>
                <a:ea typeface="Arial"/>
                <a:cs typeface="Arial"/>
              </a:rPr>
              <a:t>Priority market, audience and BK8 product surface</a:t>
            </a:r>
          </a:p>
        </p:txBody>
      </p:sp>
      <p:sp>
        <p:nvSpPr>
          <p:cNvPr id="4" name="02">
            <a:extLst>
              <a:ext uri="{FF2B5EF4-FFF2-40B4-BE49-F238E27FC236}">
                <ns2:creationId id="{2CD348C8-A563-4672-8472-E2D546755416}"/>
              </a:ext>
            </a:extLst>
          </p:cNvPr>
          <p:cNvSpPr>
            <a:spLocks noGrp="1"/>
          </p:cNvSpPr>
          <p:nvPr/>
        </p:nvSpPr>
        <p:spPr>
          <a:xfrm>
            <a:off x="857250" y="4095750"/>
            <a:ext cx="9525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250" b="1">
                <a:solidFill>
                  <a:srgbClr val="8B99FF"/>
                </a:solidFill>
                <a:latin typeface="Arial Black"/>
                <a:ea typeface="Arial Black"/>
                <a:cs typeface="Arial Black"/>
              </a:defRPr>
            </a:defPPr>
          </a:lstStyle>
          <a:p>
            <a:pPr>
              <a:defRPr sz="2250" b="1">
                <a:solidFill>
                  <a:srgbClr val="8B99FF"/>
                </a:solidFill>
                <a:latin typeface="Arial Black"/>
                <a:ea typeface="Arial Black"/>
                <a:cs typeface="Arial Black"/>
              </a:defRPr>
            </a:pPr>
            <a:r>
              <a:rPr sz="2250" b="1">
                <a:solidFill>
                  <a:srgbClr val="8B99FF"/>
                </a:solidFill>
                <a:latin typeface="Arial Black"/>
                <a:ea typeface="Arial Black"/>
                <a:cs typeface="Arial Black"/>
              </a:rPr>
              <a:t>02</a:t>
            </a:r>
          </a:p>
        </p:txBody>
      </p:sp>
      <p:sp>
        <p:nvSpPr>
          <p:cNvPr id="5" name="Starting channels and the monthly production schedule">
            <a:extLst>
              <a:ext uri="{FF2B5EF4-FFF2-40B4-BE49-F238E27FC236}">
                <ns2:creationId id="{9938FF0A-DF42-47DC-B5B3-9C624F7CA582}"/>
              </a:ext>
            </a:extLst>
          </p:cNvPr>
          <p:cNvSpPr>
            <a:spLocks noGrp="1"/>
          </p:cNvSpPr>
          <p:nvPr/>
        </p:nvSpPr>
        <p:spPr>
          <a:xfrm>
            <a:off x="2286000" y="4095750"/>
            <a:ext cx="140970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475" b="0">
                <a:solidFill>
                  <a:srgbClr val="D5DCF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475" b="0">
                <a:solidFill>
                  <a:srgbClr val="D5DCFF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D5DCFF"/>
                </a:solidFill>
                <a:latin typeface="Arial"/>
                <a:ea typeface="Arial"/>
                <a:cs typeface="Arial"/>
              </a:rPr>
              <a:t>Starting channels and the monthly production schedule</a:t>
            </a:r>
          </a:p>
        </p:txBody>
      </p:sp>
      <p:sp>
        <p:nvSpPr>
          <p:cNvPr id="6" name="03">
            <a:extLst>
              <a:ext uri="{FF2B5EF4-FFF2-40B4-BE49-F238E27FC236}">
                <ns2:creationId id="{6F2E7A49-6EB7-45B3-A50E-068497A10992}"/>
              </a:ext>
            </a:extLst>
          </p:cNvPr>
          <p:cNvSpPr>
            <a:spLocks noGrp="1"/>
          </p:cNvSpPr>
          <p:nvPr/>
        </p:nvSpPr>
        <p:spPr>
          <a:xfrm>
            <a:off x="857250" y="5048250"/>
            <a:ext cx="9525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250" b="1">
                <a:solidFill>
                  <a:srgbClr val="8B99FF"/>
                </a:solidFill>
                <a:latin typeface="Arial Black"/>
                <a:ea typeface="Arial Black"/>
                <a:cs typeface="Arial Black"/>
              </a:defRPr>
            </a:defPPr>
          </a:lstStyle>
          <a:p>
            <a:pPr>
              <a:defRPr sz="2250" b="1">
                <a:solidFill>
                  <a:srgbClr val="8B99FF"/>
                </a:solidFill>
                <a:latin typeface="Arial Black"/>
                <a:ea typeface="Arial Black"/>
                <a:cs typeface="Arial Black"/>
              </a:defRPr>
            </a:pPr>
            <a:r>
              <a:rPr sz="2250" b="1">
                <a:solidFill>
                  <a:srgbClr val="8B99FF"/>
                </a:solidFill>
                <a:latin typeface="Arial Black"/>
                <a:ea typeface="Arial Black"/>
                <a:cs typeface="Arial Black"/>
              </a:rPr>
              <a:t>03</a:t>
            </a:r>
          </a:p>
        </p:txBody>
      </p:sp>
      <p:sp>
        <p:nvSpPr>
          <p:cNvPr id="7" name="Final commercial scope, term and separate campaign budgets">
            <a:extLst>
              <a:ext uri="{FF2B5EF4-FFF2-40B4-BE49-F238E27FC236}">
                <ns2:creationId id="{1C07B9F1-2F86-4A6D-AFAF-19655E463BED}"/>
              </a:ext>
            </a:extLst>
          </p:cNvPr>
          <p:cNvSpPr>
            <a:spLocks noGrp="1"/>
          </p:cNvSpPr>
          <p:nvPr/>
        </p:nvSpPr>
        <p:spPr>
          <a:xfrm>
            <a:off x="2286000" y="5048250"/>
            <a:ext cx="140970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475" b="0">
                <a:solidFill>
                  <a:srgbClr val="D5DCF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475" b="0">
                <a:solidFill>
                  <a:srgbClr val="D5DCFF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D5DCFF"/>
                </a:solidFill>
                <a:latin typeface="Arial"/>
                <a:ea typeface="Arial"/>
                <a:cs typeface="Arial"/>
              </a:rPr>
              <a:t>Final commercial scope, term and separate campaign budgets</a:t>
            </a:r>
          </a:p>
        </p:txBody>
      </p:sp>
      <p:sp>
        <p:nvSpPr>
          <p:cNvPr id="8" name="04">
            <a:extLst>
              <a:ext uri="{FF2B5EF4-FFF2-40B4-BE49-F238E27FC236}">
                <ns2:creationId id="{5CDBBC1B-E8CB-487E-950C-96C631BA2106}"/>
              </a:ext>
            </a:extLst>
          </p:cNvPr>
          <p:cNvSpPr>
            <a:spLocks noGrp="1"/>
          </p:cNvSpPr>
          <p:nvPr/>
        </p:nvSpPr>
        <p:spPr>
          <a:xfrm>
            <a:off x="857250" y="6000750"/>
            <a:ext cx="9525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250" b="1">
                <a:solidFill>
                  <a:srgbClr val="8B99FF"/>
                </a:solidFill>
                <a:latin typeface="Arial Black"/>
                <a:ea typeface="Arial Black"/>
                <a:cs typeface="Arial Black"/>
              </a:defRPr>
            </a:defPPr>
          </a:lstStyle>
          <a:p>
            <a:pPr>
              <a:defRPr sz="2250" b="1">
                <a:solidFill>
                  <a:srgbClr val="8B99FF"/>
                </a:solidFill>
                <a:latin typeface="Arial Black"/>
                <a:ea typeface="Arial Black"/>
                <a:cs typeface="Arial Black"/>
              </a:defRPr>
            </a:pPr>
            <a:r>
              <a:rPr sz="2250" b="1">
                <a:solidFill>
                  <a:srgbClr val="8B99FF"/>
                </a:solidFill>
                <a:latin typeface="Arial Black"/>
                <a:ea typeface="Arial Black"/>
                <a:cs typeface="Arial Black"/>
              </a:rPr>
              <a:t>04</a:t>
            </a:r>
          </a:p>
        </p:txBody>
      </p:sp>
      <p:sp>
        <p:nvSpPr>
          <p:cNvPr id="9" name="Brand assets, account access and approval owner">
            <a:extLst>
              <a:ext uri="{FF2B5EF4-FFF2-40B4-BE49-F238E27FC236}">
                <ns2:creationId id="{019B0966-3304-42A1-AC94-D29A360BC032}"/>
              </a:ext>
            </a:extLst>
          </p:cNvPr>
          <p:cNvSpPr>
            <a:spLocks noGrp="1"/>
          </p:cNvSpPr>
          <p:nvPr/>
        </p:nvSpPr>
        <p:spPr>
          <a:xfrm>
            <a:off x="2286000" y="6000750"/>
            <a:ext cx="140970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475" b="0">
                <a:solidFill>
                  <a:srgbClr val="D5DCF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475" b="0">
                <a:solidFill>
                  <a:srgbClr val="D5DCFF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D5DCFF"/>
                </a:solidFill>
                <a:latin typeface="Arial"/>
                <a:ea typeface="Arial"/>
                <a:cs typeface="Arial"/>
              </a:rPr>
              <a:t>Brand assets, account access and approval owner</a:t>
            </a:r>
          </a:p>
        </p:txBody>
      </p:sp>
      <p:sp>
        <p:nvSpPr>
          <p:cNvPr id="10" name="05">
            <a:extLst>
              <a:ext uri="{FF2B5EF4-FFF2-40B4-BE49-F238E27FC236}">
                <ns2:creationId id="{49760676-0EC0-42AB-B5C3-C5B222B87E60}"/>
              </a:ext>
            </a:extLst>
          </p:cNvPr>
          <p:cNvSpPr>
            <a:spLocks noGrp="1"/>
          </p:cNvSpPr>
          <p:nvPr/>
        </p:nvSpPr>
        <p:spPr>
          <a:xfrm>
            <a:off x="857250" y="6953250"/>
            <a:ext cx="9525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250" b="1">
                <a:solidFill>
                  <a:srgbClr val="8B99FF"/>
                </a:solidFill>
                <a:latin typeface="Arial Black"/>
                <a:ea typeface="Arial Black"/>
                <a:cs typeface="Arial Black"/>
              </a:defRPr>
            </a:defPPr>
          </a:lstStyle>
          <a:p>
            <a:pPr>
              <a:defRPr sz="2250" b="1">
                <a:solidFill>
                  <a:srgbClr val="8B99FF"/>
                </a:solidFill>
                <a:latin typeface="Arial Black"/>
                <a:ea typeface="Arial Black"/>
                <a:cs typeface="Arial Black"/>
              </a:defRPr>
            </a:pPr>
            <a:r>
              <a:rPr sz="2250" b="1">
                <a:solidFill>
                  <a:srgbClr val="8B99FF"/>
                </a:solidFill>
                <a:latin typeface="Arial Black"/>
                <a:ea typeface="Arial Black"/>
                <a:cs typeface="Arial Black"/>
              </a:rPr>
              <a:t>05</a:t>
            </a:r>
          </a:p>
        </p:txBody>
      </p:sp>
      <p:sp>
        <p:nvSpPr>
          <p:cNvPr id="11" name="Tracking access, baseline and measurable targets">
            <a:extLst>
              <a:ext uri="{FF2B5EF4-FFF2-40B4-BE49-F238E27FC236}">
                <ns2:creationId id="{972E7872-1D69-4297-8388-81BC64502199}"/>
              </a:ext>
            </a:extLst>
          </p:cNvPr>
          <p:cNvSpPr>
            <a:spLocks noGrp="1"/>
          </p:cNvSpPr>
          <p:nvPr/>
        </p:nvSpPr>
        <p:spPr>
          <a:xfrm>
            <a:off x="2286000" y="6953250"/>
            <a:ext cx="140970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475" b="0">
                <a:solidFill>
                  <a:srgbClr val="D5DCF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475" b="0">
                <a:solidFill>
                  <a:srgbClr val="D5DCFF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D5DCFF"/>
                </a:solidFill>
                <a:latin typeface="Arial"/>
                <a:ea typeface="Arial"/>
                <a:cs typeface="Arial"/>
              </a:rPr>
              <a:t>Tracking access, baseline and measurable targets</a:t>
            </a:r>
          </a:p>
        </p:txBody>
      </p:sp>
      <p:sp>
        <p:nvSpPr>
          <p:cNvPr id="12" name="Discuss the proposal">
            <a:extLst>
              <a:ext uri="{FF2B5EF4-FFF2-40B4-BE49-F238E27FC236}">
                <ns2:creationId id="{45296D97-98BC-4CA5-8810-0887FD83E00C}"/>
              </a:ext>
            </a:extLst>
          </p:cNvPr>
          <p:cNvSpPr>
            <a:spLocks noGrp="1"/>
          </p:cNvSpPr>
          <p:nvPr/>
        </p:nvSpPr>
        <p:spPr>
          <a:xfrm>
            <a:off x="857250" y="8572500"/>
            <a:ext cx="76200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250" b="1">
                <a:solidFill>
                  <a:srgbClr val="8B99FF"/>
                </a:solidFill>
                <a:latin typeface="Arial Black"/>
                <a:ea typeface="Arial Black"/>
                <a:cs typeface="Arial Black"/>
              </a:defRPr>
            </a:defPPr>
          </a:lstStyle>
          <a:p>
            <a:pPr>
              <a:defRPr sz="2250" b="1">
                <a:solidFill>
                  <a:srgbClr val="8B99FF"/>
                </a:solidFill>
                <a:latin typeface="Arial Black"/>
                <a:ea typeface="Arial Black"/>
                <a:cs typeface="Arial Black"/>
              </a:defRPr>
            </a:pPr>
            <a:r>
              <a:rPr sz="2250" b="1">
                <a:solidFill>
                  <a:srgbClr val="8B99FF"/>
                </a:solidFill>
                <a:latin typeface="Arial Black"/>
                <a:ea typeface="Arial Black"/>
                <a:cs typeface="Arial Black"/>
                <a:hlinkClick r:id="R898e93bf39424140"/>
              </a:rPr>
              <a:t>Discuss the proposal</a:t>
            </a:r>
          </a:p>
        </p:txBody>
      </p:sp>
      <p:sp>
        <p:nvSpPr>
          <p:cNvPr id="13" name="alec@m3tamedia.io">
            <a:extLst>
              <a:ext uri="{FF2B5EF4-FFF2-40B4-BE49-F238E27FC236}">
                <ns2:creationId id="{189FFCD4-5605-458B-A47F-00FC6E99D9B7}"/>
              </a:ext>
            </a:extLst>
          </p:cNvPr>
          <p:cNvSpPr>
            <a:spLocks noGrp="1"/>
          </p:cNvSpPr>
          <p:nvPr/>
        </p:nvSpPr>
        <p:spPr>
          <a:xfrm>
            <a:off x="857250" y="9096375"/>
            <a:ext cx="8096250" cy="333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875" b="0">
                <a:solidFill>
                  <a:srgbClr val="D5DCF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875" b="0">
                <a:solidFill>
                  <a:srgbClr val="D5DCFF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D5DCFF"/>
                </a:solidFill>
                <a:latin typeface="Arial"/>
                <a:ea typeface="Arial"/>
                <a:cs typeface="Arial"/>
              </a:rPr>
              <a:t>alec@m3tamedia.io</a:t>
            </a:r>
          </a:p>
        </p:txBody>
      </p:sp>
      <p:sp>
        <p:nvSpPr>
          <p:cNvPr id="14" name="Open the full web proposal">
            <a:extLst>
              <a:ext uri="{FF2B5EF4-FFF2-40B4-BE49-F238E27FC236}">
                <ns2:creationId id="{C76CD508-9556-47F5-8247-8487C471574C}"/>
              </a:ext>
            </a:extLst>
          </p:cNvPr>
          <p:cNvSpPr>
            <a:spLocks noGrp="1"/>
          </p:cNvSpPr>
          <p:nvPr/>
        </p:nvSpPr>
        <p:spPr>
          <a:xfrm>
            <a:off x="10668000" y="8763000"/>
            <a:ext cx="638175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950" b="0">
                <a:solidFill>
                  <a:srgbClr val="8B99F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950" b="0">
                <a:solidFill>
                  <a:srgbClr val="8B99FF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8B99FF"/>
                </a:solidFill>
                <a:latin typeface="Arial"/>
                <a:ea typeface="Arial"/>
                <a:cs typeface="Arial"/>
                <a:hlinkClick r:id="R4cb2529e980d4a1d"/>
              </a:rPr>
              <a:t>Open the full web proposal</a:t>
            </a:r>
          </a:p>
        </p:txBody>
      </p:sp>
      <p:sp>
        <p:nvSpPr>
          <p:cNvPr id="15" name="M3TA MEDIA / BK8">
            <a:extLst>
              <a:ext uri="{FF2B5EF4-FFF2-40B4-BE49-F238E27FC236}">
                <ns2:creationId id="{F5438269-FD58-4CD7-8D62-54E0B668EEF7}"/>
              </a:ext>
            </a:extLst>
          </p:cNvPr>
          <p:cNvSpPr>
            <a:spLocks noGrp="1"/>
          </p:cNvSpPr>
          <p:nvPr/>
        </p:nvSpPr>
        <p:spPr>
          <a:xfrm>
            <a:off x="857250" y="9696450"/>
            <a:ext cx="409575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A0A8C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350" b="0">
                <a:solidFill>
                  <a:srgbClr val="A0A8C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A0A8CF"/>
                </a:solidFill>
                <a:latin typeface="Arial"/>
                <a:ea typeface="Arial"/>
                <a:cs typeface="Arial"/>
              </a:rPr>
              <a:t>M3TA MEDIA / BK8</a:t>
            </a:r>
          </a:p>
        </p:txBody>
      </p:sp>
      <p:sp>
        <p:nvSpPr>
          <p:cNvPr id="16" name="10 / 10">
            <a:extLst>
              <a:ext uri="{FF2B5EF4-FFF2-40B4-BE49-F238E27FC236}">
                <ns2:creationId id="{2BE3CEE4-05A8-48A2-8440-00BABA3BAE81}"/>
              </a:ext>
            </a:extLst>
          </p:cNvPr>
          <p:cNvSpPr>
            <a:spLocks noGrp="1"/>
          </p:cNvSpPr>
          <p:nvPr/>
        </p:nvSpPr>
        <p:spPr>
          <a:xfrm>
            <a:off x="16097250" y="9696450"/>
            <a:ext cx="133350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A0A8C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350" b="0">
                <a:solidFill>
                  <a:srgbClr val="A0A8C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A0A8CF"/>
                </a:solidFill>
                <a:latin typeface="Arial"/>
                <a:ea typeface="Arial"/>
                <a:cs typeface="Arial"/>
              </a:rPr>
              <a:t>10 / 10</a:t>
            </a:r>
          </a:p>
        </p:txBody>
      </p:sp>
      <p:sp>
        <p:nvSpPr>
          <p:cNvPr id="17" name="Web proposal">
            <a:extLst>
              <a:ext uri="{FF2B5EF4-FFF2-40B4-BE49-F238E27FC236}">
                <ns2:creationId id="{FBAE965D-BF84-4D34-88EB-65685997A2E5}"/>
              </a:ext>
            </a:extLst>
          </p:cNvPr>
          <p:cNvSpPr>
            <a:spLocks noGrp="1"/>
          </p:cNvSpPr>
          <p:nvPr/>
        </p:nvSpPr>
        <p:spPr>
          <a:xfrm>
            <a:off x="13620750" y="9696450"/>
            <a:ext cx="200025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8B99F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350" b="0">
                <a:solidFill>
                  <a:srgbClr val="8B99F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8B99FF"/>
                </a:solidFill>
                <a:latin typeface="Arial"/>
                <a:ea typeface="Arial"/>
                <a:cs typeface="Arial"/>
                <a:hlinkClick r:id="R3d893c0d5496495d"/>
              </a:rPr>
              <a:t>Web proposal</a:t>
            </a:r>
          </a:p>
        </p:txBody>
      </p:sp>
      <p:sp>
        <p:nvSpPr>
          <p:cNvPr id="18" name="Review draft · 15 October 2026">
            <a:extLst>
              <a:ext uri="{FF2B5EF4-FFF2-40B4-BE49-F238E27FC236}">
                <ns2:creationId id="{37FED8F0-3DE7-46F3-85C0-E4A4BD51B38D}"/>
              </a:ext>
            </a:extLst>
          </p:cNvPr>
          <p:cNvSpPr>
            <a:spLocks noGrp="1"/>
          </p:cNvSpPr>
          <p:nvPr/>
        </p:nvSpPr>
        <p:spPr>
          <a:xfrm>
            <a:off x="857250" y="609600"/>
            <a:ext cx="666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A0A8C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350" b="0">
                <a:solidFill>
                  <a:srgbClr val="A0A8C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A0A8CF"/>
                </a:solidFill>
                <a:latin typeface="Arial"/>
                <a:ea typeface="Arial"/>
                <a:cs typeface="Arial"/>
              </a:rPr>
              <a:t>Review draft · 15 October 2026</a:t>
            </a:r>
          </a:p>
        </p:txBody>
      </p:sp>
      <p:sp>
        <p:nvSpPr>
          <p:cNvPr id="9901" name="Contents navigation"/>
          <p:cNvSpPr/>
          <p:nvPr/>
        </p:nvSpPr>
        <p:spPr>
          <a:xfrm>
            <a:off x="10763250" y="9696450"/>
            <a:ext cx="1905000" cy="266700"/>
          </a:xfrm>
          <a:prstGeom prst="rect">
            <a:avLst/>
          </a:prstGeom>
          <a:noFill/>
        </p:spPr>
        <p:txBody>
          <a:bodyPr lIns="0" rIns="0" tIns="0" bIns="0"/>
          <a:lstStyle/>
          <a:p>
            <a:r>
              <a:rPr sz="1350">
                <a:solidFill>
                  <a:srgbClr val="8B99FF"/>
                </a:solidFill>
                <a:latin typeface="Arial"/>
                <a:hlinkClick r:id="rIdBK8Contents" action="ppaction://hlinksldjump"/>
              </a:rPr>
              <a:t>Contents</a:t>
            </a:r>
          </a:p>
        </p:txBody>
      </p:sp>
    </p:spTree>
    <p:extLst>
      <p:ext uri="{BB962C8B-B14F-4D97-AF65-F5344CB8AC3E}">
        <ns4:creationId val="72629366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2026-10-15T15:46:59.7440000Z</dcterms:created>
  <dcterms:modified xsi:type="dcterms:W3CDTF">2026-10-15T15:46:59.7440000Z</dcterms:modified>
</coreProperties>
</file>